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9" r:id="rId4"/>
    <p:sldId id="323" r:id="rId5"/>
    <p:sldId id="290" r:id="rId6"/>
    <p:sldId id="293" r:id="rId7"/>
    <p:sldId id="260" r:id="rId8"/>
    <p:sldId id="261" r:id="rId9"/>
    <p:sldId id="263" r:id="rId10"/>
    <p:sldId id="264" r:id="rId11"/>
    <p:sldId id="265" r:id="rId12"/>
    <p:sldId id="266" r:id="rId13"/>
    <p:sldId id="267" r:id="rId14"/>
    <p:sldId id="315" r:id="rId15"/>
    <p:sldId id="269" r:id="rId16"/>
    <p:sldId id="312" r:id="rId17"/>
    <p:sldId id="270" r:id="rId18"/>
    <p:sldId id="329" r:id="rId19"/>
    <p:sldId id="272" r:id="rId20"/>
    <p:sldId id="273" r:id="rId21"/>
    <p:sldId id="274" r:id="rId22"/>
    <p:sldId id="292" r:id="rId23"/>
    <p:sldId id="275" r:id="rId24"/>
    <p:sldId id="305" r:id="rId25"/>
    <p:sldId id="284" r:id="rId26"/>
    <p:sldId id="285" r:id="rId27"/>
    <p:sldId id="277" r:id="rId28"/>
    <p:sldId id="278" r:id="rId29"/>
    <p:sldId id="279" r:id="rId30"/>
    <p:sldId id="322" r:id="rId31"/>
    <p:sldId id="281" r:id="rId32"/>
    <p:sldId id="283" r:id="rId33"/>
    <p:sldId id="314" r:id="rId34"/>
    <p:sldId id="288" r:id="rId35"/>
    <p:sldId id="289" r:id="rId36"/>
    <p:sldId id="294" r:id="rId37"/>
    <p:sldId id="324" r:id="rId38"/>
    <p:sldId id="325" r:id="rId39"/>
    <p:sldId id="295" r:id="rId40"/>
    <p:sldId id="296" r:id="rId41"/>
    <p:sldId id="297" r:id="rId42"/>
    <p:sldId id="299" r:id="rId43"/>
    <p:sldId id="300" r:id="rId44"/>
    <p:sldId id="301" r:id="rId45"/>
    <p:sldId id="302" r:id="rId46"/>
    <p:sldId id="309" r:id="rId47"/>
    <p:sldId id="313" r:id="rId48"/>
    <p:sldId id="310" r:id="rId49"/>
    <p:sldId id="311" r:id="rId50"/>
    <p:sldId id="316" r:id="rId51"/>
    <p:sldId id="304" r:id="rId52"/>
    <p:sldId id="306" r:id="rId53"/>
    <p:sldId id="303" r:id="rId54"/>
    <p:sldId id="319" r:id="rId55"/>
    <p:sldId id="326" r:id="rId56"/>
    <p:sldId id="327" r:id="rId57"/>
    <p:sldId id="308" r:id="rId58"/>
    <p:sldId id="320" r:id="rId59"/>
    <p:sldId id="332" r:id="rId60"/>
    <p:sldId id="318" r:id="rId61"/>
    <p:sldId id="331" r:id="rId6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94028" autoAdjust="0"/>
  </p:normalViewPr>
  <p:slideViewPr>
    <p:cSldViewPr snapToGrid="0">
      <p:cViewPr>
        <p:scale>
          <a:sx n="70" d="100"/>
          <a:sy n="70" d="100"/>
        </p:scale>
        <p:origin x="52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EVIN\Downloads\INSCRIPTION%20CBC%2063%20-%20SAISON%202018%202019-7508%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84441391456836"/>
          <c:y val="3.2752562228380383E-2"/>
          <c:w val="0.4608501338304859"/>
          <c:h val="0.86562720759907053"/>
        </c:manualLayout>
      </c:layout>
      <c:pieChart>
        <c:varyColors val="1"/>
        <c:ser>
          <c:idx val="0"/>
          <c:order val="0"/>
          <c:dPt>
            <c:idx val="0"/>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1-FD0B-4DB7-9F71-9EF6B37456AC}"/>
              </c:ext>
            </c:extLst>
          </c:dPt>
          <c:dPt>
            <c:idx val="1"/>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3-FD0B-4DB7-9F71-9EF6B37456AC}"/>
              </c:ext>
            </c:extLst>
          </c:dPt>
          <c:dPt>
            <c:idx val="2"/>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FD0B-4DB7-9F71-9EF6B37456A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'[INSCRIPTION CBC 63 - SAISON 2018 2019-7508 (20).xlsx]Export_20190609'!$I$225:$I$227</c:f>
              <c:strCache>
                <c:ptCount val="3"/>
                <c:pt idx="0">
                  <c:v>Pont-du-Château</c:v>
                </c:pt>
                <c:pt idx="1">
                  <c:v>Moins de 10min</c:v>
                </c:pt>
                <c:pt idx="2">
                  <c:v>Plus de 10min</c:v>
                </c:pt>
              </c:strCache>
            </c:strRef>
          </c:cat>
          <c:val>
            <c:numRef>
              <c:f>'[INSCRIPTION CBC 63 - SAISON 2018 2019-7508 (20).xlsx]Export_20190609'!$J$225:$J$227</c:f>
              <c:numCache>
                <c:formatCode>General</c:formatCode>
                <c:ptCount val="3"/>
                <c:pt idx="0">
                  <c:v>110</c:v>
                </c:pt>
                <c:pt idx="1">
                  <c:v>64</c:v>
                </c:pt>
                <c:pt idx="2">
                  <c:v>65</c:v>
                </c:pt>
              </c:numCache>
            </c:numRef>
          </c:val>
          <c:extLst xmlns:c16r2="http://schemas.microsoft.com/office/drawing/2015/06/chart">
            <c:ext xmlns:c16="http://schemas.microsoft.com/office/drawing/2014/chart" uri="{C3380CC4-5D6E-409C-BE32-E72D297353CC}">
              <c16:uniqueId val="{00000006-FD0B-4DB7-9F71-9EF6B37456A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
          <c:y val="0.24955905052881203"/>
          <c:w val="0.2300301351219986"/>
          <c:h val="0.4183518989722717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Feuil1!$E$5</c:f>
              <c:strCache>
                <c:ptCount val="1"/>
                <c:pt idx="0">
                  <c:v>Nombre de licenciés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Feuil1!$F$4:$M$4</c:f>
              <c:strCache>
                <c:ptCount val="8"/>
                <c:pt idx="0">
                  <c:v>CUC</c:v>
                </c:pt>
                <c:pt idx="1">
                  <c:v>BEAUMONT</c:v>
                </c:pt>
                <c:pt idx="2">
                  <c:v>PONT DU CHÂTEAU</c:v>
                </c:pt>
                <c:pt idx="3">
                  <c:v>VDD</c:v>
                </c:pt>
                <c:pt idx="4">
                  <c:v>RIOM</c:v>
                </c:pt>
                <c:pt idx="5">
                  <c:v>CHATEL</c:v>
                </c:pt>
                <c:pt idx="6">
                  <c:v>ISSOIRE</c:v>
                </c:pt>
                <c:pt idx="7">
                  <c:v>VIC LE COMTE</c:v>
                </c:pt>
              </c:strCache>
            </c:strRef>
          </c:cat>
          <c:val>
            <c:numRef>
              <c:f>Feuil1!$F$5:$M$5</c:f>
              <c:numCache>
                <c:formatCode>General</c:formatCode>
                <c:ptCount val="8"/>
                <c:pt idx="0">
                  <c:v>288</c:v>
                </c:pt>
                <c:pt idx="1">
                  <c:v>263</c:v>
                </c:pt>
                <c:pt idx="2">
                  <c:v>239</c:v>
                </c:pt>
                <c:pt idx="3">
                  <c:v>238</c:v>
                </c:pt>
                <c:pt idx="4">
                  <c:v>195</c:v>
                </c:pt>
                <c:pt idx="5">
                  <c:v>174</c:v>
                </c:pt>
                <c:pt idx="6">
                  <c:v>141</c:v>
                </c:pt>
                <c:pt idx="7">
                  <c:v>158</c:v>
                </c:pt>
              </c:numCache>
            </c:numRef>
          </c:val>
          <c:extLst xmlns:c16r2="http://schemas.microsoft.com/office/drawing/2015/06/chart">
            <c:ext xmlns:c16="http://schemas.microsoft.com/office/drawing/2014/chart" uri="{C3380CC4-5D6E-409C-BE32-E72D297353CC}">
              <c16:uniqueId val="{00000000-1C2C-4C8F-91C3-DD07DB461212}"/>
            </c:ext>
          </c:extLst>
        </c:ser>
        <c:ser>
          <c:idx val="1"/>
          <c:order val="1"/>
          <c:tx>
            <c:strRef>
              <c:f>Feuil1!$E$6</c:f>
              <c:strCache>
                <c:ptCount val="1"/>
                <c:pt idx="0">
                  <c:v>Nombre de jeunes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Feuil1!$F$4:$M$4</c:f>
              <c:strCache>
                <c:ptCount val="8"/>
                <c:pt idx="0">
                  <c:v>CUC</c:v>
                </c:pt>
                <c:pt idx="1">
                  <c:v>BEAUMONT</c:v>
                </c:pt>
                <c:pt idx="2">
                  <c:v>PONT DU CHÂTEAU</c:v>
                </c:pt>
                <c:pt idx="3">
                  <c:v>VDD</c:v>
                </c:pt>
                <c:pt idx="4">
                  <c:v>RIOM</c:v>
                </c:pt>
                <c:pt idx="5">
                  <c:v>CHATEL</c:v>
                </c:pt>
                <c:pt idx="6">
                  <c:v>ISSOIRE</c:v>
                </c:pt>
                <c:pt idx="7">
                  <c:v>VIC LE COMTE</c:v>
                </c:pt>
              </c:strCache>
            </c:strRef>
          </c:cat>
          <c:val>
            <c:numRef>
              <c:f>Feuil1!$F$6:$M$6</c:f>
              <c:numCache>
                <c:formatCode>General</c:formatCode>
                <c:ptCount val="8"/>
                <c:pt idx="0">
                  <c:v>98</c:v>
                </c:pt>
                <c:pt idx="1">
                  <c:v>51</c:v>
                </c:pt>
                <c:pt idx="2">
                  <c:v>87</c:v>
                </c:pt>
                <c:pt idx="3">
                  <c:v>74</c:v>
                </c:pt>
                <c:pt idx="4">
                  <c:v>60</c:v>
                </c:pt>
                <c:pt idx="5">
                  <c:v>54</c:v>
                </c:pt>
                <c:pt idx="6">
                  <c:v>51</c:v>
                </c:pt>
                <c:pt idx="7">
                  <c:v>51</c:v>
                </c:pt>
              </c:numCache>
            </c:numRef>
          </c:val>
          <c:extLst xmlns:c16r2="http://schemas.microsoft.com/office/drawing/2015/06/chart">
            <c:ext xmlns:c16="http://schemas.microsoft.com/office/drawing/2014/chart" uri="{C3380CC4-5D6E-409C-BE32-E72D297353CC}">
              <c16:uniqueId val="{00000001-1C2C-4C8F-91C3-DD07DB461212}"/>
            </c:ext>
          </c:extLst>
        </c:ser>
        <c:ser>
          <c:idx val="2"/>
          <c:order val="2"/>
          <c:tx>
            <c:strRef>
              <c:f>Feuil1!$E$7</c:f>
              <c:strCache>
                <c:ptCount val="1"/>
                <c:pt idx="0">
                  <c:v>Dont Minibad (6/7ans)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Feuil1!$F$4:$M$4</c:f>
              <c:strCache>
                <c:ptCount val="8"/>
                <c:pt idx="0">
                  <c:v>CUC</c:v>
                </c:pt>
                <c:pt idx="1">
                  <c:v>BEAUMONT</c:v>
                </c:pt>
                <c:pt idx="2">
                  <c:v>PONT DU CHÂTEAU</c:v>
                </c:pt>
                <c:pt idx="3">
                  <c:v>VDD</c:v>
                </c:pt>
                <c:pt idx="4">
                  <c:v>RIOM</c:v>
                </c:pt>
                <c:pt idx="5">
                  <c:v>CHATEL</c:v>
                </c:pt>
                <c:pt idx="6">
                  <c:v>ISSOIRE</c:v>
                </c:pt>
                <c:pt idx="7">
                  <c:v>VIC LE COMTE</c:v>
                </c:pt>
              </c:strCache>
            </c:strRef>
          </c:cat>
          <c:val>
            <c:numRef>
              <c:f>Feuil1!$F$7:$M$7</c:f>
              <c:numCache>
                <c:formatCode>General</c:formatCode>
                <c:ptCount val="8"/>
                <c:pt idx="0">
                  <c:v>3</c:v>
                </c:pt>
                <c:pt idx="1">
                  <c:v>3</c:v>
                </c:pt>
                <c:pt idx="2">
                  <c:v>12</c:v>
                </c:pt>
                <c:pt idx="3">
                  <c:v>16</c:v>
                </c:pt>
                <c:pt idx="4">
                  <c:v>2</c:v>
                </c:pt>
                <c:pt idx="5">
                  <c:v>16</c:v>
                </c:pt>
                <c:pt idx="6">
                  <c:v>0</c:v>
                </c:pt>
                <c:pt idx="7">
                  <c:v>8</c:v>
                </c:pt>
              </c:numCache>
            </c:numRef>
          </c:val>
          <c:extLst xmlns:c16r2="http://schemas.microsoft.com/office/drawing/2015/06/chart">
            <c:ext xmlns:c16="http://schemas.microsoft.com/office/drawing/2014/chart" uri="{C3380CC4-5D6E-409C-BE32-E72D297353CC}">
              <c16:uniqueId val="{00000002-1C2C-4C8F-91C3-DD07DB461212}"/>
            </c:ext>
          </c:extLst>
        </c:ser>
        <c:dLbls>
          <c:showLegendKey val="0"/>
          <c:showVal val="0"/>
          <c:showCatName val="0"/>
          <c:showSerName val="0"/>
          <c:showPercent val="0"/>
          <c:showBubbleSize val="0"/>
        </c:dLbls>
        <c:gapWidth val="80"/>
        <c:overlap val="-27"/>
        <c:axId val="933597392"/>
        <c:axId val="933600112"/>
      </c:barChart>
      <c:catAx>
        <c:axId val="93359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r-FR"/>
          </a:p>
        </c:txPr>
        <c:crossAx val="933600112"/>
        <c:crosses val="autoZero"/>
        <c:auto val="1"/>
        <c:lblAlgn val="ctr"/>
        <c:lblOffset val="100"/>
        <c:noMultiLvlLbl val="0"/>
      </c:catAx>
      <c:valAx>
        <c:axId val="933600112"/>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r-FR"/>
          </a:p>
        </c:txPr>
        <c:crossAx val="933597392"/>
        <c:crosses val="autoZero"/>
        <c:crossBetween val="between"/>
      </c:valAx>
      <c:spPr>
        <a:noFill/>
        <a:ln>
          <a:noFill/>
        </a:ln>
        <a:effectLst/>
      </c:spPr>
    </c:plotArea>
    <c:legend>
      <c:legendPos val="b"/>
      <c:layout>
        <c:manualLayout>
          <c:xMode val="edge"/>
          <c:yMode val="edge"/>
          <c:x val="0.28790463867127214"/>
          <c:y val="0.93221027693687586"/>
          <c:w val="0.47603441457350376"/>
          <c:h val="5.563018300395022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A09F8-C4C7-4426-B5CD-4D2569967E69}" type="datetimeFigureOut">
              <a:rPr lang="fr-FR" smtClean="0"/>
              <a:t>04/07/2019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B6E6B-03B0-487E-BE50-FB451B42DDDD}" type="slidenum">
              <a:rPr lang="fr-FR" smtClean="0"/>
              <a:t>‹N°›</a:t>
            </a:fld>
            <a:endParaRPr lang="fr-FR"/>
          </a:p>
        </p:txBody>
      </p:sp>
    </p:spTree>
    <p:extLst>
      <p:ext uri="{BB962C8B-B14F-4D97-AF65-F5344CB8AC3E}">
        <p14:creationId xmlns:p14="http://schemas.microsoft.com/office/powerpoint/2010/main" val="2383377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CAB6E6B-03B0-487E-BE50-FB451B42DDDD}" type="slidenum">
              <a:rPr lang="fr-FR" smtClean="0"/>
              <a:t>25</a:t>
            </a:fld>
            <a:endParaRPr lang="fr-FR"/>
          </a:p>
        </p:txBody>
      </p:sp>
    </p:spTree>
    <p:extLst>
      <p:ext uri="{BB962C8B-B14F-4D97-AF65-F5344CB8AC3E}">
        <p14:creationId xmlns:p14="http://schemas.microsoft.com/office/powerpoint/2010/main" val="266239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AB6E6B-03B0-487E-BE50-FB451B42DDDD}" type="slidenum">
              <a:rPr lang="fr-FR" smtClean="0"/>
              <a:t>57</a:t>
            </a:fld>
            <a:endParaRPr lang="fr-FR"/>
          </a:p>
        </p:txBody>
      </p:sp>
    </p:spTree>
    <p:extLst>
      <p:ext uri="{BB962C8B-B14F-4D97-AF65-F5344CB8AC3E}">
        <p14:creationId xmlns:p14="http://schemas.microsoft.com/office/powerpoint/2010/main" val="145188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0238FD8-F94F-494D-B800-3952FBA2E48A}" type="datetimeFigureOut">
              <a:rPr lang="fr-FR" smtClean="0"/>
              <a:t>04/07/2019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97B2E6-29CC-40EE-9DC0-B686B75BD09D}" type="slidenum">
              <a:rPr lang="fr-FR" smtClean="0"/>
              <a:t>‹N°›</a:t>
            </a:fld>
            <a:endParaRPr lang="fr-FR"/>
          </a:p>
        </p:txBody>
      </p:sp>
    </p:spTree>
    <p:extLst>
      <p:ext uri="{BB962C8B-B14F-4D97-AF65-F5344CB8AC3E}">
        <p14:creationId xmlns:p14="http://schemas.microsoft.com/office/powerpoint/2010/main" val="3167021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0238FD8-F94F-494D-B800-3952FBA2E48A}" type="datetimeFigureOut">
              <a:rPr lang="fr-FR" smtClean="0"/>
              <a:t>04/07/2019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97B2E6-29CC-40EE-9DC0-B686B75BD09D}" type="slidenum">
              <a:rPr lang="fr-FR" smtClean="0"/>
              <a:t>‹N°›</a:t>
            </a:fld>
            <a:endParaRPr lang="fr-FR"/>
          </a:p>
        </p:txBody>
      </p:sp>
    </p:spTree>
    <p:extLst>
      <p:ext uri="{BB962C8B-B14F-4D97-AF65-F5344CB8AC3E}">
        <p14:creationId xmlns:p14="http://schemas.microsoft.com/office/powerpoint/2010/main" val="314266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0238FD8-F94F-494D-B800-3952FBA2E48A}" type="datetimeFigureOut">
              <a:rPr lang="fr-FR" smtClean="0"/>
              <a:t>04/07/2019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97B2E6-29CC-40EE-9DC0-B686B75BD09D}" type="slidenum">
              <a:rPr lang="fr-FR" smtClean="0"/>
              <a:t>‹N°›</a:t>
            </a:fld>
            <a:endParaRPr lang="fr-FR"/>
          </a:p>
        </p:txBody>
      </p:sp>
    </p:spTree>
    <p:extLst>
      <p:ext uri="{BB962C8B-B14F-4D97-AF65-F5344CB8AC3E}">
        <p14:creationId xmlns:p14="http://schemas.microsoft.com/office/powerpoint/2010/main" val="119594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0238FD8-F94F-494D-B800-3952FBA2E48A}" type="datetimeFigureOut">
              <a:rPr lang="fr-FR" smtClean="0"/>
              <a:t>04/07/2019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97B2E6-29CC-40EE-9DC0-B686B75BD09D}" type="slidenum">
              <a:rPr lang="fr-FR" smtClean="0"/>
              <a:t>‹N°›</a:t>
            </a:fld>
            <a:endParaRPr lang="fr-FR"/>
          </a:p>
        </p:txBody>
      </p:sp>
    </p:spTree>
    <p:extLst>
      <p:ext uri="{BB962C8B-B14F-4D97-AF65-F5344CB8AC3E}">
        <p14:creationId xmlns:p14="http://schemas.microsoft.com/office/powerpoint/2010/main" val="119911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0238FD8-F94F-494D-B800-3952FBA2E48A}" type="datetimeFigureOut">
              <a:rPr lang="fr-FR" smtClean="0"/>
              <a:t>04/07/2019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97B2E6-29CC-40EE-9DC0-B686B75BD09D}" type="slidenum">
              <a:rPr lang="fr-FR" smtClean="0"/>
              <a:t>‹N°›</a:t>
            </a:fld>
            <a:endParaRPr lang="fr-FR"/>
          </a:p>
        </p:txBody>
      </p:sp>
    </p:spTree>
    <p:extLst>
      <p:ext uri="{BB962C8B-B14F-4D97-AF65-F5344CB8AC3E}">
        <p14:creationId xmlns:p14="http://schemas.microsoft.com/office/powerpoint/2010/main" val="321211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0238FD8-F94F-494D-B800-3952FBA2E48A}" type="datetimeFigureOut">
              <a:rPr lang="fr-FR" smtClean="0"/>
              <a:t>04/07/2019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97B2E6-29CC-40EE-9DC0-B686B75BD09D}" type="slidenum">
              <a:rPr lang="fr-FR" smtClean="0"/>
              <a:t>‹N°›</a:t>
            </a:fld>
            <a:endParaRPr lang="fr-FR"/>
          </a:p>
        </p:txBody>
      </p:sp>
    </p:spTree>
    <p:extLst>
      <p:ext uri="{BB962C8B-B14F-4D97-AF65-F5344CB8AC3E}">
        <p14:creationId xmlns:p14="http://schemas.microsoft.com/office/powerpoint/2010/main" val="409405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0238FD8-F94F-494D-B800-3952FBA2E48A}" type="datetimeFigureOut">
              <a:rPr lang="fr-FR" smtClean="0"/>
              <a:t>04/07/2019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097B2E6-29CC-40EE-9DC0-B686B75BD09D}" type="slidenum">
              <a:rPr lang="fr-FR" smtClean="0"/>
              <a:t>‹N°›</a:t>
            </a:fld>
            <a:endParaRPr lang="fr-FR"/>
          </a:p>
        </p:txBody>
      </p:sp>
    </p:spTree>
    <p:extLst>
      <p:ext uri="{BB962C8B-B14F-4D97-AF65-F5344CB8AC3E}">
        <p14:creationId xmlns:p14="http://schemas.microsoft.com/office/powerpoint/2010/main" val="32219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0238FD8-F94F-494D-B800-3952FBA2E48A}" type="datetimeFigureOut">
              <a:rPr lang="fr-FR" smtClean="0"/>
              <a:t>04/07/2019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097B2E6-29CC-40EE-9DC0-B686B75BD09D}" type="slidenum">
              <a:rPr lang="fr-FR" smtClean="0"/>
              <a:t>‹N°›</a:t>
            </a:fld>
            <a:endParaRPr lang="fr-FR"/>
          </a:p>
        </p:txBody>
      </p:sp>
    </p:spTree>
    <p:extLst>
      <p:ext uri="{BB962C8B-B14F-4D97-AF65-F5344CB8AC3E}">
        <p14:creationId xmlns:p14="http://schemas.microsoft.com/office/powerpoint/2010/main" val="94519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238FD8-F94F-494D-B800-3952FBA2E48A}" type="datetimeFigureOut">
              <a:rPr lang="fr-FR" smtClean="0"/>
              <a:t>04/07/2019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097B2E6-29CC-40EE-9DC0-B686B75BD09D}" type="slidenum">
              <a:rPr lang="fr-FR" smtClean="0"/>
              <a:t>‹N°›</a:t>
            </a:fld>
            <a:endParaRPr lang="fr-FR"/>
          </a:p>
        </p:txBody>
      </p:sp>
    </p:spTree>
    <p:extLst>
      <p:ext uri="{BB962C8B-B14F-4D97-AF65-F5344CB8AC3E}">
        <p14:creationId xmlns:p14="http://schemas.microsoft.com/office/powerpoint/2010/main" val="321542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0238FD8-F94F-494D-B800-3952FBA2E48A}" type="datetimeFigureOut">
              <a:rPr lang="fr-FR" smtClean="0"/>
              <a:t>04/07/2019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97B2E6-29CC-40EE-9DC0-B686B75BD09D}" type="slidenum">
              <a:rPr lang="fr-FR" smtClean="0"/>
              <a:t>‹N°›</a:t>
            </a:fld>
            <a:endParaRPr lang="fr-FR"/>
          </a:p>
        </p:txBody>
      </p:sp>
    </p:spTree>
    <p:extLst>
      <p:ext uri="{BB962C8B-B14F-4D97-AF65-F5344CB8AC3E}">
        <p14:creationId xmlns:p14="http://schemas.microsoft.com/office/powerpoint/2010/main" val="268475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0238FD8-F94F-494D-B800-3952FBA2E48A}" type="datetimeFigureOut">
              <a:rPr lang="fr-FR" smtClean="0"/>
              <a:t>04/07/2019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97B2E6-29CC-40EE-9DC0-B686B75BD09D}" type="slidenum">
              <a:rPr lang="fr-FR" smtClean="0"/>
              <a:t>‹N°›</a:t>
            </a:fld>
            <a:endParaRPr lang="fr-FR"/>
          </a:p>
        </p:txBody>
      </p:sp>
    </p:spTree>
    <p:extLst>
      <p:ext uri="{BB962C8B-B14F-4D97-AF65-F5344CB8AC3E}">
        <p14:creationId xmlns:p14="http://schemas.microsoft.com/office/powerpoint/2010/main" val="206985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38FD8-F94F-494D-B800-3952FBA2E48A}" type="datetimeFigureOut">
              <a:rPr lang="fr-FR" smtClean="0"/>
              <a:t>04/07/2019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7B2E6-29CC-40EE-9DC0-B686B75BD09D}" type="slidenum">
              <a:rPr lang="fr-FR" smtClean="0"/>
              <a:t>‹N°›</a:t>
            </a:fld>
            <a:endParaRPr lang="fr-FR"/>
          </a:p>
        </p:txBody>
      </p:sp>
    </p:spTree>
    <p:extLst>
      <p:ext uri="{BB962C8B-B14F-4D97-AF65-F5344CB8AC3E}">
        <p14:creationId xmlns:p14="http://schemas.microsoft.com/office/powerpoint/2010/main" val="1726399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2683933"/>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b="1" dirty="0">
                <a:solidFill>
                  <a:schemeClr val="tx1"/>
                </a:solidFill>
              </a:rPr>
              <a:t>CLUB BADMINTON CASTELPONTIN</a:t>
            </a:r>
          </a:p>
          <a:p>
            <a:pPr algn="ctr"/>
            <a:r>
              <a:rPr lang="fr-FR" sz="4400" b="1" dirty="0">
                <a:solidFill>
                  <a:schemeClr val="tx1"/>
                </a:solidFill>
              </a:rPr>
              <a:t>ASSEMBLÉE GENERALE EXTRAORDINAIRE  2018/2019 </a:t>
            </a:r>
          </a:p>
          <a:p>
            <a:pPr algn="ctr"/>
            <a:r>
              <a:rPr lang="fr-FR" sz="4400" b="1" dirty="0">
                <a:solidFill>
                  <a:schemeClr val="tx1"/>
                </a:solidFill>
              </a:rPr>
              <a:t> VENDREDI 5 JUILLET 2019</a:t>
            </a:r>
          </a:p>
        </p:txBody>
      </p:sp>
      <p:pic>
        <p:nvPicPr>
          <p:cNvPr id="1026" name="Picture 2" descr="Lâimage contient peut-ÃªtreÂ : 1 personne, chaussures, foule et intÃ©rieur">
            <a:extLst>
              <a:ext uri="{FF2B5EF4-FFF2-40B4-BE49-F238E27FC236}">
                <a16:creationId xmlns:a16="http://schemas.microsoft.com/office/drawing/2014/main" xmlns="" id="{E39A754A-B4C0-4C1A-BF66-14D6080FFB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4244" y="2843424"/>
            <a:ext cx="5029258" cy="335283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Lâimage contient peut-ÃªtreÂ : 8 personnes, personnes souriantes, personnes deb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249" y="2843424"/>
            <a:ext cx="4470451" cy="335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348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LES EFFECTIFS – REPARTITION  PAR AGES</a:t>
            </a:r>
          </a:p>
        </p:txBody>
      </p:sp>
      <p:pic>
        <p:nvPicPr>
          <p:cNvPr id="2" name="Image 1"/>
          <p:cNvPicPr>
            <a:picLocks noChangeAspect="1"/>
          </p:cNvPicPr>
          <p:nvPr/>
        </p:nvPicPr>
        <p:blipFill>
          <a:blip r:embed="rId2"/>
          <a:stretch>
            <a:fillRect/>
          </a:stretch>
        </p:blipFill>
        <p:spPr>
          <a:xfrm>
            <a:off x="612516" y="1588168"/>
            <a:ext cx="10966967" cy="5133474"/>
          </a:xfrm>
          <a:prstGeom prst="rect">
            <a:avLst/>
          </a:prstGeom>
        </p:spPr>
      </p:pic>
      <p:sp>
        <p:nvSpPr>
          <p:cNvPr id="5" name="Rectangle à coins arrondis 4"/>
          <p:cNvSpPr/>
          <p:nvPr/>
        </p:nvSpPr>
        <p:spPr>
          <a:xfrm>
            <a:off x="1347538" y="1812758"/>
            <a:ext cx="1538537" cy="504524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4604084" y="3962400"/>
            <a:ext cx="2422358" cy="28956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7652084" y="4427620"/>
            <a:ext cx="1989220" cy="243038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15774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PROVENANCE DES LICENCIÉS</a:t>
            </a:r>
          </a:p>
        </p:txBody>
      </p:sp>
      <p:graphicFrame>
        <p:nvGraphicFramePr>
          <p:cNvPr id="6" name="Graphique 5"/>
          <p:cNvGraphicFramePr>
            <a:graphicFrameLocks/>
          </p:cNvGraphicFramePr>
          <p:nvPr>
            <p:extLst>
              <p:ext uri="{D42A27DB-BD31-4B8C-83A1-F6EECF244321}">
                <p14:modId xmlns:p14="http://schemas.microsoft.com/office/powerpoint/2010/main" val="251762456"/>
              </p:ext>
            </p:extLst>
          </p:nvPr>
        </p:nvGraphicFramePr>
        <p:xfrm>
          <a:off x="1578221" y="1640192"/>
          <a:ext cx="9468321" cy="50408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9467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 CBC 63 DANS LE PUY DE DOME</a:t>
            </a:r>
          </a:p>
        </p:txBody>
      </p:sp>
      <p:graphicFrame>
        <p:nvGraphicFramePr>
          <p:cNvPr id="5" name="Graphique 4"/>
          <p:cNvGraphicFramePr>
            <a:graphicFrameLocks/>
          </p:cNvGraphicFramePr>
          <p:nvPr>
            <p:extLst>
              <p:ext uri="{D42A27DB-BD31-4B8C-83A1-F6EECF244321}">
                <p14:modId xmlns:p14="http://schemas.microsoft.com/office/powerpoint/2010/main" val="2618270393"/>
              </p:ext>
            </p:extLst>
          </p:nvPr>
        </p:nvGraphicFramePr>
        <p:xfrm>
          <a:off x="1106129" y="1503027"/>
          <a:ext cx="10043652" cy="522223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805518" y="1922930"/>
            <a:ext cx="1264023" cy="4464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65500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LES CRENEAUX</a:t>
            </a:r>
          </a:p>
        </p:txBody>
      </p:sp>
      <p:sp>
        <p:nvSpPr>
          <p:cNvPr id="3" name="Rectangle 2"/>
          <p:cNvSpPr/>
          <p:nvPr/>
        </p:nvSpPr>
        <p:spPr>
          <a:xfrm>
            <a:off x="833718" y="2146298"/>
            <a:ext cx="1855694" cy="208429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18h – 20h</a:t>
            </a:r>
          </a:p>
          <a:p>
            <a:pPr algn="ctr"/>
            <a:endParaRPr lang="fr-FR" sz="1050" b="1" dirty="0">
              <a:solidFill>
                <a:schemeClr val="tx1"/>
              </a:solidFill>
            </a:endParaRPr>
          </a:p>
          <a:p>
            <a:pPr algn="ctr"/>
            <a:r>
              <a:rPr lang="fr-FR" b="1" dirty="0">
                <a:solidFill>
                  <a:schemeClr val="tx1"/>
                </a:solidFill>
              </a:rPr>
              <a:t>ENTRAINEMENT JEUNES (B/M/C)</a:t>
            </a:r>
          </a:p>
        </p:txBody>
      </p:sp>
      <p:sp>
        <p:nvSpPr>
          <p:cNvPr id="5" name="Rectangle 4"/>
          <p:cNvSpPr/>
          <p:nvPr/>
        </p:nvSpPr>
        <p:spPr>
          <a:xfrm>
            <a:off x="833718" y="4522694"/>
            <a:ext cx="1855694" cy="20842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20h – 22h30</a:t>
            </a:r>
          </a:p>
          <a:p>
            <a:pPr algn="ctr"/>
            <a:endParaRPr lang="fr-FR" sz="1050" b="1" dirty="0">
              <a:solidFill>
                <a:schemeClr val="tx1"/>
              </a:solidFill>
            </a:endParaRPr>
          </a:p>
          <a:p>
            <a:pPr algn="ctr"/>
            <a:r>
              <a:rPr lang="fr-FR" b="1" dirty="0">
                <a:solidFill>
                  <a:schemeClr val="tx1"/>
                </a:solidFill>
              </a:rPr>
              <a:t>ENTRAINEMENT ADULTES (4T)</a:t>
            </a:r>
          </a:p>
          <a:p>
            <a:pPr algn="ctr"/>
            <a:endParaRPr lang="fr-FR" b="1" dirty="0">
              <a:solidFill>
                <a:schemeClr val="tx1"/>
              </a:solidFill>
            </a:endParaRPr>
          </a:p>
          <a:p>
            <a:pPr algn="ctr"/>
            <a:r>
              <a:rPr lang="fr-FR" b="1" dirty="0">
                <a:solidFill>
                  <a:schemeClr val="tx1"/>
                </a:solidFill>
              </a:rPr>
              <a:t>JEU LIBRE ADULTES (5T)</a:t>
            </a:r>
          </a:p>
        </p:txBody>
      </p:sp>
      <p:sp>
        <p:nvSpPr>
          <p:cNvPr id="6" name="Rectangle 5"/>
          <p:cNvSpPr/>
          <p:nvPr/>
        </p:nvSpPr>
        <p:spPr>
          <a:xfrm>
            <a:off x="4849906" y="2146299"/>
            <a:ext cx="1963270" cy="208429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16h – 19h</a:t>
            </a:r>
          </a:p>
          <a:p>
            <a:pPr algn="ctr"/>
            <a:endParaRPr lang="fr-FR" sz="1050" b="1" dirty="0">
              <a:solidFill>
                <a:schemeClr val="tx1"/>
              </a:solidFill>
            </a:endParaRPr>
          </a:p>
          <a:p>
            <a:pPr algn="ctr"/>
            <a:r>
              <a:rPr lang="fr-FR" b="1" dirty="0">
                <a:solidFill>
                  <a:schemeClr val="tx1"/>
                </a:solidFill>
              </a:rPr>
              <a:t>ENTRAINEMENT JEUNES (P/B/M/C)</a:t>
            </a:r>
          </a:p>
        </p:txBody>
      </p:sp>
      <p:sp>
        <p:nvSpPr>
          <p:cNvPr id="8" name="Rectangle 7"/>
          <p:cNvSpPr/>
          <p:nvPr/>
        </p:nvSpPr>
        <p:spPr>
          <a:xfrm>
            <a:off x="4849905" y="4522693"/>
            <a:ext cx="1963271" cy="20842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19h – 20h30</a:t>
            </a:r>
          </a:p>
          <a:p>
            <a:pPr algn="ctr"/>
            <a:endParaRPr lang="fr-FR" sz="1050" b="1" dirty="0">
              <a:solidFill>
                <a:schemeClr val="tx1"/>
              </a:solidFill>
            </a:endParaRPr>
          </a:p>
          <a:p>
            <a:pPr algn="ctr"/>
            <a:r>
              <a:rPr lang="fr-FR" b="1" dirty="0">
                <a:solidFill>
                  <a:schemeClr val="tx1"/>
                </a:solidFill>
              </a:rPr>
              <a:t>ENTRAINEMENT ADULTES </a:t>
            </a:r>
          </a:p>
          <a:p>
            <a:pPr algn="ctr"/>
            <a:endParaRPr lang="fr-FR" b="1" dirty="0">
              <a:solidFill>
                <a:schemeClr val="tx1"/>
              </a:solidFill>
            </a:endParaRPr>
          </a:p>
          <a:p>
            <a:pPr algn="ctr"/>
            <a:r>
              <a:rPr lang="fr-FR" b="1" dirty="0">
                <a:solidFill>
                  <a:schemeClr val="tx1"/>
                </a:solidFill>
              </a:rPr>
              <a:t>20h30 – 22h30 </a:t>
            </a:r>
          </a:p>
          <a:p>
            <a:pPr algn="ctr"/>
            <a:endParaRPr lang="fr-FR" sz="1050" b="1" dirty="0">
              <a:solidFill>
                <a:schemeClr val="tx1"/>
              </a:solidFill>
            </a:endParaRPr>
          </a:p>
          <a:p>
            <a:pPr algn="ctr"/>
            <a:r>
              <a:rPr lang="fr-FR" sz="1600" b="1" dirty="0">
                <a:solidFill>
                  <a:schemeClr val="tx1"/>
                </a:solidFill>
              </a:rPr>
              <a:t>JEU LIBRE ADULTES</a:t>
            </a:r>
          </a:p>
        </p:txBody>
      </p:sp>
      <p:sp>
        <p:nvSpPr>
          <p:cNvPr id="9" name="Rectangle 8"/>
          <p:cNvSpPr/>
          <p:nvPr/>
        </p:nvSpPr>
        <p:spPr>
          <a:xfrm>
            <a:off x="7073153" y="4522691"/>
            <a:ext cx="1855694" cy="20842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20h – 22h30</a:t>
            </a:r>
          </a:p>
          <a:p>
            <a:pPr algn="ctr"/>
            <a:endParaRPr lang="fr-FR" sz="1050" b="1" dirty="0">
              <a:solidFill>
                <a:schemeClr val="tx1"/>
              </a:solidFill>
            </a:endParaRPr>
          </a:p>
          <a:p>
            <a:pPr algn="ctr"/>
            <a:r>
              <a:rPr lang="fr-FR" b="1" dirty="0">
                <a:solidFill>
                  <a:schemeClr val="tx1"/>
                </a:solidFill>
              </a:rPr>
              <a:t>JEU LIBRE ADULTES</a:t>
            </a:r>
          </a:p>
        </p:txBody>
      </p:sp>
      <p:sp>
        <p:nvSpPr>
          <p:cNvPr id="10" name="Rectangle 9"/>
          <p:cNvSpPr/>
          <p:nvPr/>
        </p:nvSpPr>
        <p:spPr>
          <a:xfrm>
            <a:off x="9157447" y="2146298"/>
            <a:ext cx="1855694" cy="20842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8h30 – 10h30</a:t>
            </a:r>
          </a:p>
          <a:p>
            <a:pPr algn="ctr"/>
            <a:endParaRPr lang="fr-FR" sz="1100" b="1" dirty="0">
              <a:solidFill>
                <a:schemeClr val="tx1"/>
              </a:solidFill>
            </a:endParaRPr>
          </a:p>
          <a:p>
            <a:pPr algn="ctr"/>
            <a:r>
              <a:rPr lang="fr-FR" b="1" dirty="0">
                <a:solidFill>
                  <a:schemeClr val="tx1"/>
                </a:solidFill>
              </a:rPr>
              <a:t>JEU LIBRE ADULTES</a:t>
            </a:r>
          </a:p>
        </p:txBody>
      </p:sp>
      <p:sp>
        <p:nvSpPr>
          <p:cNvPr id="11" name="Rectangle 10"/>
          <p:cNvSpPr/>
          <p:nvPr/>
        </p:nvSpPr>
        <p:spPr>
          <a:xfrm>
            <a:off x="9157447" y="4522692"/>
            <a:ext cx="1855694" cy="208429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10h30 – 12h</a:t>
            </a:r>
          </a:p>
          <a:p>
            <a:pPr algn="ctr"/>
            <a:endParaRPr lang="fr-FR" sz="1050" b="1" dirty="0">
              <a:solidFill>
                <a:schemeClr val="tx1"/>
              </a:solidFill>
            </a:endParaRPr>
          </a:p>
          <a:p>
            <a:pPr algn="ctr"/>
            <a:r>
              <a:rPr lang="fr-FR" b="1" dirty="0">
                <a:solidFill>
                  <a:schemeClr val="tx1"/>
                </a:solidFill>
              </a:rPr>
              <a:t>ENTRAINEMENT JEUNES (MB/P)</a:t>
            </a:r>
          </a:p>
        </p:txBody>
      </p:sp>
      <p:sp>
        <p:nvSpPr>
          <p:cNvPr id="12" name="ZoneTexte 11"/>
          <p:cNvSpPr txBox="1"/>
          <p:nvPr/>
        </p:nvSpPr>
        <p:spPr>
          <a:xfrm>
            <a:off x="1200150" y="1623078"/>
            <a:ext cx="1122829" cy="523220"/>
          </a:xfrm>
          <a:prstGeom prst="rect">
            <a:avLst/>
          </a:prstGeom>
          <a:noFill/>
        </p:spPr>
        <p:txBody>
          <a:bodyPr wrap="square" rtlCol="0">
            <a:spAutoFit/>
          </a:bodyPr>
          <a:lstStyle/>
          <a:p>
            <a:r>
              <a:rPr lang="fr-FR" sz="2800" b="1" dirty="0"/>
              <a:t>LUNDI</a:t>
            </a:r>
          </a:p>
        </p:txBody>
      </p:sp>
      <p:sp>
        <p:nvSpPr>
          <p:cNvPr id="13" name="ZoneTexte 12"/>
          <p:cNvSpPr txBox="1"/>
          <p:nvPr/>
        </p:nvSpPr>
        <p:spPr>
          <a:xfrm>
            <a:off x="3132044" y="1623078"/>
            <a:ext cx="1275229" cy="523220"/>
          </a:xfrm>
          <a:prstGeom prst="rect">
            <a:avLst/>
          </a:prstGeom>
          <a:noFill/>
        </p:spPr>
        <p:txBody>
          <a:bodyPr wrap="square" rtlCol="0">
            <a:spAutoFit/>
          </a:bodyPr>
          <a:lstStyle/>
          <a:p>
            <a:r>
              <a:rPr lang="fr-FR" sz="2800" b="1" dirty="0"/>
              <a:t>MARDI</a:t>
            </a:r>
          </a:p>
        </p:txBody>
      </p:sp>
      <p:sp>
        <p:nvSpPr>
          <p:cNvPr id="14" name="ZoneTexte 13"/>
          <p:cNvSpPr txBox="1"/>
          <p:nvPr/>
        </p:nvSpPr>
        <p:spPr>
          <a:xfrm>
            <a:off x="4957482" y="1623078"/>
            <a:ext cx="1855695" cy="523220"/>
          </a:xfrm>
          <a:prstGeom prst="rect">
            <a:avLst/>
          </a:prstGeom>
          <a:noFill/>
        </p:spPr>
        <p:txBody>
          <a:bodyPr wrap="square" rtlCol="0">
            <a:spAutoFit/>
          </a:bodyPr>
          <a:lstStyle/>
          <a:p>
            <a:r>
              <a:rPr lang="fr-FR" sz="2800" b="1" dirty="0"/>
              <a:t>MERCREDI</a:t>
            </a:r>
          </a:p>
        </p:txBody>
      </p:sp>
      <p:sp>
        <p:nvSpPr>
          <p:cNvPr id="15" name="ZoneTexte 14"/>
          <p:cNvSpPr txBox="1"/>
          <p:nvPr/>
        </p:nvSpPr>
        <p:spPr>
          <a:xfrm>
            <a:off x="7363386" y="1623078"/>
            <a:ext cx="1275229" cy="523220"/>
          </a:xfrm>
          <a:prstGeom prst="rect">
            <a:avLst/>
          </a:prstGeom>
          <a:noFill/>
        </p:spPr>
        <p:txBody>
          <a:bodyPr wrap="square" rtlCol="0">
            <a:spAutoFit/>
          </a:bodyPr>
          <a:lstStyle/>
          <a:p>
            <a:r>
              <a:rPr lang="fr-FR" sz="2800" b="1" dirty="0"/>
              <a:t>JEUDI</a:t>
            </a:r>
          </a:p>
        </p:txBody>
      </p:sp>
      <p:sp>
        <p:nvSpPr>
          <p:cNvPr id="16" name="ZoneTexte 15"/>
          <p:cNvSpPr txBox="1"/>
          <p:nvPr/>
        </p:nvSpPr>
        <p:spPr>
          <a:xfrm>
            <a:off x="9371480" y="1587967"/>
            <a:ext cx="1427629" cy="523220"/>
          </a:xfrm>
          <a:prstGeom prst="rect">
            <a:avLst/>
          </a:prstGeom>
          <a:noFill/>
        </p:spPr>
        <p:txBody>
          <a:bodyPr wrap="square" rtlCol="0">
            <a:spAutoFit/>
          </a:bodyPr>
          <a:lstStyle/>
          <a:p>
            <a:r>
              <a:rPr lang="fr-FR" sz="2800" b="1" dirty="0"/>
              <a:t>SAMEDI</a:t>
            </a:r>
          </a:p>
        </p:txBody>
      </p:sp>
      <p:sp>
        <p:nvSpPr>
          <p:cNvPr id="18" name="Rectangle 17"/>
          <p:cNvSpPr/>
          <p:nvPr/>
        </p:nvSpPr>
        <p:spPr>
          <a:xfrm>
            <a:off x="2841812" y="4522691"/>
            <a:ext cx="1855694" cy="20842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20h – 22h30</a:t>
            </a:r>
          </a:p>
          <a:p>
            <a:pPr algn="ctr"/>
            <a:endParaRPr lang="fr-FR" sz="1050" b="1" dirty="0">
              <a:solidFill>
                <a:schemeClr val="tx1"/>
              </a:solidFill>
            </a:endParaRPr>
          </a:p>
          <a:p>
            <a:pPr algn="ctr"/>
            <a:r>
              <a:rPr lang="fr-FR" b="1" dirty="0">
                <a:solidFill>
                  <a:schemeClr val="tx1"/>
                </a:solidFill>
              </a:rPr>
              <a:t>JEU LIBRE ADULTES</a:t>
            </a:r>
          </a:p>
        </p:txBody>
      </p:sp>
    </p:spTree>
    <p:extLst>
      <p:ext uri="{BB962C8B-B14F-4D97-AF65-F5344CB8AC3E}">
        <p14:creationId xmlns:p14="http://schemas.microsoft.com/office/powerpoint/2010/main" val="915684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L’ECOLE DE BADMINTON – 3 ETOILES</a:t>
            </a:r>
          </a:p>
        </p:txBody>
      </p:sp>
      <p:sp>
        <p:nvSpPr>
          <p:cNvPr id="2" name="Espace réservé du contenu 1"/>
          <p:cNvSpPr>
            <a:spLocks noGrp="1"/>
          </p:cNvSpPr>
          <p:nvPr>
            <p:ph idx="1"/>
          </p:nvPr>
        </p:nvSpPr>
        <p:spPr>
          <a:xfrm>
            <a:off x="838200" y="1825625"/>
            <a:ext cx="10515600" cy="4889500"/>
          </a:xfrm>
        </p:spPr>
        <p:txBody>
          <a:bodyPr>
            <a:normAutofit/>
          </a:bodyPr>
          <a:lstStyle/>
          <a:p>
            <a:r>
              <a:rPr lang="fr-FR" dirty="0"/>
              <a:t>Ecole 3 étoiles (sur 5)</a:t>
            </a:r>
          </a:p>
          <a:p>
            <a:r>
              <a:rPr lang="fr-FR" dirty="0"/>
              <a:t>87 jeunes </a:t>
            </a:r>
          </a:p>
          <a:p>
            <a:r>
              <a:rPr lang="fr-FR" dirty="0"/>
              <a:t>Dont 12 </a:t>
            </a:r>
            <a:r>
              <a:rPr lang="fr-FR" dirty="0" err="1"/>
              <a:t>Minibad</a:t>
            </a:r>
            <a:r>
              <a:rPr lang="fr-FR" dirty="0"/>
              <a:t> – Label Argent </a:t>
            </a:r>
            <a:r>
              <a:rPr lang="fr-FR" dirty="0" err="1"/>
              <a:t>MiniBad</a:t>
            </a:r>
            <a:r>
              <a:rPr lang="fr-FR" dirty="0"/>
              <a:t> </a:t>
            </a:r>
          </a:p>
          <a:p>
            <a:r>
              <a:rPr lang="fr-FR" dirty="0"/>
              <a:t>3 créneaux jeunes </a:t>
            </a:r>
          </a:p>
          <a:p>
            <a:endParaRPr lang="fr-FR" dirty="0"/>
          </a:p>
          <a:p>
            <a:r>
              <a:rPr lang="fr-FR" dirty="0"/>
              <a:t>Un jeune détecté par la ligue (Mathis Roussel) =&gt; Fait partie des meilleurs jeunes joueurs poussin Français</a:t>
            </a:r>
          </a:p>
          <a:p>
            <a:endParaRPr lang="fr-FR" dirty="0"/>
          </a:p>
          <a:p>
            <a:r>
              <a:rPr lang="fr-FR" dirty="0"/>
              <a:t>Plusieurs jeunes joueurs avec du potentiel sont aussi au club</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6111" y="1825625"/>
            <a:ext cx="1464754" cy="1953005"/>
          </a:xfrm>
          <a:prstGeom prst="rect">
            <a:avLst/>
          </a:prstGeom>
        </p:spPr>
      </p:pic>
    </p:spTree>
    <p:extLst>
      <p:ext uri="{BB962C8B-B14F-4D97-AF65-F5344CB8AC3E}">
        <p14:creationId xmlns:p14="http://schemas.microsoft.com/office/powerpoint/2010/main" val="2236708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LES ENTRAINEMENTS JEUNES</a:t>
            </a:r>
          </a:p>
        </p:txBody>
      </p:sp>
      <p:sp>
        <p:nvSpPr>
          <p:cNvPr id="2" name="Espace réservé du contenu 1"/>
          <p:cNvSpPr>
            <a:spLocks noGrp="1"/>
          </p:cNvSpPr>
          <p:nvPr>
            <p:ph idx="1"/>
          </p:nvPr>
        </p:nvSpPr>
        <p:spPr>
          <a:xfrm>
            <a:off x="838200" y="1839072"/>
            <a:ext cx="10968318" cy="4351338"/>
          </a:xfrm>
        </p:spPr>
        <p:txBody>
          <a:bodyPr>
            <a:normAutofit lnSpcReduction="10000"/>
          </a:bodyPr>
          <a:lstStyle/>
          <a:p>
            <a:r>
              <a:rPr lang="fr-FR" u="sng" dirty="0"/>
              <a:t>Entrainement du Lundi soir </a:t>
            </a:r>
            <a:r>
              <a:rPr lang="fr-FR" dirty="0"/>
              <a:t>avec Thomas (Autoentrepreneur) et Béatrice</a:t>
            </a:r>
          </a:p>
          <a:p>
            <a:pPr marL="457200" lvl="1" indent="0">
              <a:buNone/>
            </a:pPr>
            <a:endParaRPr lang="fr-FR" sz="2800" dirty="0"/>
          </a:p>
          <a:p>
            <a:r>
              <a:rPr lang="fr-FR" u="sng" dirty="0"/>
              <a:t>Entrainement du Mercredi après-midi </a:t>
            </a:r>
            <a:r>
              <a:rPr lang="fr-FR" dirty="0"/>
              <a:t>avec Thomas (Autoentrepreneur) et Béatrice</a:t>
            </a:r>
          </a:p>
          <a:p>
            <a:endParaRPr lang="fr-FR" dirty="0"/>
          </a:p>
          <a:p>
            <a:r>
              <a:rPr lang="fr-FR" u="sng" dirty="0"/>
              <a:t>Entrainement du Samedi matin </a:t>
            </a:r>
            <a:r>
              <a:rPr lang="fr-FR" dirty="0"/>
              <a:t>avec Florence (GE Sport), Michel, Céline et Aurélie</a:t>
            </a:r>
          </a:p>
          <a:p>
            <a:endParaRPr lang="fr-FR" sz="2400" dirty="0"/>
          </a:p>
          <a:p>
            <a:endParaRPr lang="fr-FR" sz="2400" dirty="0"/>
          </a:p>
          <a:p>
            <a:r>
              <a:rPr lang="fr-FR" sz="2400" i="1" dirty="0"/>
              <a:t>Merci aux bénévoles supplémentaires venus aider exceptionnellement</a:t>
            </a:r>
          </a:p>
        </p:txBody>
      </p:sp>
    </p:spTree>
    <p:extLst>
      <p:ext uri="{BB962C8B-B14F-4D97-AF65-F5344CB8AC3E}">
        <p14:creationId xmlns:p14="http://schemas.microsoft.com/office/powerpoint/2010/main" val="2802976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REMERCIEMENT A BEATRICE PILET</a:t>
            </a:r>
          </a:p>
        </p:txBody>
      </p:sp>
      <p:sp>
        <p:nvSpPr>
          <p:cNvPr id="5" name="Espace réservé du contenu 1"/>
          <p:cNvSpPr>
            <a:spLocks noGrp="1"/>
          </p:cNvSpPr>
          <p:nvPr>
            <p:ph idx="1"/>
          </p:nvPr>
        </p:nvSpPr>
        <p:spPr>
          <a:xfrm>
            <a:off x="838200" y="1825625"/>
            <a:ext cx="10515600" cy="4351338"/>
          </a:xfrm>
        </p:spPr>
        <p:txBody>
          <a:bodyPr>
            <a:normAutofit/>
          </a:bodyPr>
          <a:lstStyle/>
          <a:p>
            <a:pPr marL="0" indent="0">
              <a:buNone/>
            </a:pPr>
            <a:r>
              <a:rPr lang="fr-FR" dirty="0" smtClean="0"/>
              <a:t>Depuis de nombreuses années, Béatrice était responsable jeunes : </a:t>
            </a:r>
          </a:p>
          <a:p>
            <a:r>
              <a:rPr lang="fr-FR" dirty="0" smtClean="0"/>
              <a:t>Développement </a:t>
            </a:r>
            <a:r>
              <a:rPr lang="fr-FR" dirty="0"/>
              <a:t>de l’école de jeunes (entre 75 et 90 jeunes) sur les 3 dernières années – 3 Etoiles</a:t>
            </a:r>
          </a:p>
          <a:p>
            <a:r>
              <a:rPr lang="fr-FR" dirty="0"/>
              <a:t>Accompagnement sur de nombreux tournois pendant la saison (Samedi et Dimanche)</a:t>
            </a:r>
          </a:p>
          <a:p>
            <a:r>
              <a:rPr lang="fr-FR" dirty="0"/>
              <a:t>Présence les Lundis, les Mercredis et les Samedis</a:t>
            </a:r>
          </a:p>
          <a:p>
            <a:r>
              <a:rPr lang="fr-FR" dirty="0"/>
              <a:t>Lien entre le club / les jeunes / les parents</a:t>
            </a:r>
          </a:p>
          <a:p>
            <a:endParaRPr lang="fr-FR" sz="3200" dirty="0"/>
          </a:p>
        </p:txBody>
      </p:sp>
      <p:pic>
        <p:nvPicPr>
          <p:cNvPr id="2050" name="Picture 2" descr="RÃ©sultat de recherche d'images pour &quot;bonhomme blanc merci&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875" y="4376283"/>
            <a:ext cx="2811304" cy="211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318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LES ENTRAINEMENTS ADULTES</a:t>
            </a:r>
          </a:p>
        </p:txBody>
      </p:sp>
      <p:sp>
        <p:nvSpPr>
          <p:cNvPr id="2" name="Espace réservé du contenu 1"/>
          <p:cNvSpPr>
            <a:spLocks noGrp="1"/>
          </p:cNvSpPr>
          <p:nvPr>
            <p:ph idx="1"/>
          </p:nvPr>
        </p:nvSpPr>
        <p:spPr/>
        <p:txBody>
          <a:bodyPr>
            <a:normAutofit/>
          </a:bodyPr>
          <a:lstStyle/>
          <a:p>
            <a:r>
              <a:rPr lang="fr-FR" u="sng" dirty="0"/>
              <a:t>Entrainement confirmés </a:t>
            </a:r>
            <a:r>
              <a:rPr lang="fr-FR" dirty="0"/>
              <a:t>(R5 à D8) avec Thomas</a:t>
            </a:r>
          </a:p>
          <a:p>
            <a:pPr lvl="1"/>
            <a:r>
              <a:rPr lang="fr-FR" dirty="0"/>
              <a:t>16 joueurs (une douzaine de  joueurs réguliers)</a:t>
            </a:r>
          </a:p>
          <a:p>
            <a:pPr marL="457200" lvl="1" indent="0">
              <a:buNone/>
            </a:pPr>
            <a:endParaRPr lang="fr-FR" sz="2000" dirty="0"/>
          </a:p>
          <a:p>
            <a:pPr marL="457200" lvl="1" indent="0">
              <a:buNone/>
            </a:pPr>
            <a:endParaRPr lang="fr-FR" sz="2000" dirty="0"/>
          </a:p>
          <a:p>
            <a:r>
              <a:rPr lang="fr-FR" u="sng" dirty="0"/>
              <a:t>Entrainement intermédiaires et débutants </a:t>
            </a:r>
            <a:r>
              <a:rPr lang="fr-FR" dirty="0"/>
              <a:t>(D9 à NC) avec Kevin, Emmanuelle et Clément</a:t>
            </a:r>
          </a:p>
          <a:p>
            <a:pPr lvl="1"/>
            <a:r>
              <a:rPr lang="fr-FR" dirty="0"/>
              <a:t>30 joueurs (une vingtaine de joueurs réguliers)</a:t>
            </a:r>
          </a:p>
        </p:txBody>
      </p:sp>
    </p:spTree>
    <p:extLst>
      <p:ext uri="{BB962C8B-B14F-4D97-AF65-F5344CB8AC3E}">
        <p14:creationId xmlns:p14="http://schemas.microsoft.com/office/powerpoint/2010/main" val="559291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smtClean="0">
                <a:solidFill>
                  <a:schemeClr val="tx1"/>
                </a:solidFill>
              </a:rPr>
              <a:t>LE SERVICE CIVIQUE </a:t>
            </a:r>
            <a:endParaRPr lang="fr-FR" sz="4800" b="1" dirty="0">
              <a:solidFill>
                <a:schemeClr val="tx1"/>
              </a:solidFill>
            </a:endParaRPr>
          </a:p>
        </p:txBody>
      </p:sp>
      <p:sp>
        <p:nvSpPr>
          <p:cNvPr id="2" name="Espace réservé du contenu 1"/>
          <p:cNvSpPr>
            <a:spLocks noGrp="1"/>
          </p:cNvSpPr>
          <p:nvPr>
            <p:ph idx="1"/>
          </p:nvPr>
        </p:nvSpPr>
        <p:spPr>
          <a:xfrm>
            <a:off x="838199" y="1825625"/>
            <a:ext cx="6701589" cy="4351338"/>
          </a:xfrm>
        </p:spPr>
        <p:txBody>
          <a:bodyPr/>
          <a:lstStyle/>
          <a:p>
            <a:r>
              <a:rPr lang="fr-FR" dirty="0" smtClean="0"/>
              <a:t>David </a:t>
            </a:r>
            <a:r>
              <a:rPr lang="fr-FR" dirty="0" err="1" smtClean="0"/>
              <a:t>Gérémy</a:t>
            </a:r>
            <a:r>
              <a:rPr lang="fr-FR" dirty="0" smtClean="0"/>
              <a:t> =&gt; Service Civique de Septembre à Mars</a:t>
            </a:r>
          </a:p>
          <a:p>
            <a:r>
              <a:rPr lang="fr-FR" dirty="0" smtClean="0"/>
              <a:t>Départ en Mars car il a trouvé un emploi</a:t>
            </a:r>
            <a:endParaRPr lang="fr-FR" dirty="0"/>
          </a:p>
        </p:txBody>
      </p:sp>
      <p:pic>
        <p:nvPicPr>
          <p:cNvPr id="11266" name="Picture 2" descr="Lâimage contient peut-ÃªtreÂ : 1 personne, sour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031" y="1744040"/>
            <a:ext cx="4519215" cy="451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94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LES COMPETITIONS JEUNES</a:t>
            </a:r>
          </a:p>
        </p:txBody>
      </p:sp>
      <p:sp>
        <p:nvSpPr>
          <p:cNvPr id="2" name="Espace réservé du contenu 1"/>
          <p:cNvSpPr>
            <a:spLocks noGrp="1"/>
          </p:cNvSpPr>
          <p:nvPr>
            <p:ph idx="1"/>
          </p:nvPr>
        </p:nvSpPr>
        <p:spPr>
          <a:xfrm>
            <a:off x="838200" y="1825624"/>
            <a:ext cx="10515600" cy="4547879"/>
          </a:xfrm>
        </p:spPr>
        <p:txBody>
          <a:bodyPr/>
          <a:lstStyle/>
          <a:p>
            <a:r>
              <a:rPr lang="fr-FR" dirty="0" smtClean="0"/>
              <a:t>Nos jeunes ont été présents sur de nombreux tournois départementaux, régionaux et nationaux :</a:t>
            </a:r>
          </a:p>
          <a:p>
            <a:pPr lvl="1"/>
            <a:r>
              <a:rPr lang="fr-FR" dirty="0" smtClean="0"/>
              <a:t>RDJ/TDJ (63)</a:t>
            </a:r>
          </a:p>
          <a:p>
            <a:pPr lvl="1"/>
            <a:r>
              <a:rPr lang="fr-FR" smtClean="0"/>
              <a:t>Interclub départemental </a:t>
            </a:r>
            <a:endParaRPr lang="fr-FR" dirty="0" smtClean="0"/>
          </a:p>
          <a:p>
            <a:pPr lvl="1"/>
            <a:r>
              <a:rPr lang="fr-FR" dirty="0" smtClean="0"/>
              <a:t>Top Elite (63/42)</a:t>
            </a:r>
          </a:p>
          <a:p>
            <a:pPr lvl="1"/>
            <a:r>
              <a:rPr lang="fr-FR" dirty="0" smtClean="0"/>
              <a:t>TRJ (AURA)</a:t>
            </a:r>
          </a:p>
          <a:p>
            <a:pPr lvl="1"/>
            <a:r>
              <a:rPr lang="fr-FR" dirty="0" smtClean="0"/>
              <a:t>CIJ (AURA – PACA - Corse)</a:t>
            </a:r>
          </a:p>
          <a:p>
            <a:pPr lvl="1"/>
            <a:r>
              <a:rPr lang="fr-FR" dirty="0" smtClean="0"/>
              <a:t>Départemental jeunes</a:t>
            </a:r>
          </a:p>
          <a:p>
            <a:pPr lvl="1"/>
            <a:r>
              <a:rPr lang="fr-FR" dirty="0" smtClean="0"/>
              <a:t>CRJ - Régional jeunes</a:t>
            </a:r>
          </a:p>
          <a:p>
            <a:pPr lvl="1"/>
            <a:r>
              <a:rPr lang="fr-FR" dirty="0" smtClean="0"/>
              <a:t>TNP (National Poussin)</a:t>
            </a:r>
          </a:p>
          <a:p>
            <a:pPr lvl="1"/>
            <a:r>
              <a:rPr lang="fr-FR" dirty="0" smtClean="0"/>
              <a:t>Tournoi privés (tournoi de club)</a:t>
            </a:r>
          </a:p>
          <a:p>
            <a:pPr lvl="1"/>
            <a:endParaRPr lang="fr-FR" dirty="0"/>
          </a:p>
        </p:txBody>
      </p:sp>
      <p:pic>
        <p:nvPicPr>
          <p:cNvPr id="14338" name="Picture 2" descr="RÃ©sultat de recherche d'images pour &quot;bonhomme blanc competi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115" y="2708725"/>
            <a:ext cx="2163474" cy="320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777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NOS PARTENAIRES</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97" y="2056730"/>
            <a:ext cx="2717966" cy="148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378" y="3975213"/>
            <a:ext cx="2217972" cy="1590548"/>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9443" y="4898082"/>
            <a:ext cx="1240360" cy="1736503"/>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4758" y="1574920"/>
            <a:ext cx="1606485" cy="1543450"/>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8519" y="3296290"/>
            <a:ext cx="1838961" cy="1519479"/>
          </a:xfrm>
          <a:prstGeom prst="rect">
            <a:avLst/>
          </a:prstGeom>
        </p:spPr>
      </p:pic>
      <p:pic>
        <p:nvPicPr>
          <p:cNvPr id="10" name="Picture 2" descr="Résultat de recherche d'images pour &quot;lardesport&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8525" y="1985800"/>
            <a:ext cx="3258064" cy="102886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8"/>
          <a:stretch>
            <a:fillRect/>
          </a:stretch>
        </p:blipFill>
        <p:spPr>
          <a:xfrm>
            <a:off x="8394613" y="5559396"/>
            <a:ext cx="2238616" cy="835039"/>
          </a:xfrm>
          <a:prstGeom prst="rect">
            <a:avLst/>
          </a:prstGeom>
        </p:spPr>
      </p:pic>
      <p:pic>
        <p:nvPicPr>
          <p:cNvPr id="12" name="Picture 2" descr="RÃ©sultat de recherche d'images pour &quot;netto pont du chateau&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3213" y="3244182"/>
            <a:ext cx="1800846" cy="180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615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LES COMPETITIONS ADULTES</a:t>
            </a:r>
          </a:p>
        </p:txBody>
      </p:sp>
      <p:sp>
        <p:nvSpPr>
          <p:cNvPr id="6" name="Espace réservé du contenu 1"/>
          <p:cNvSpPr>
            <a:spLocks noGrp="1"/>
          </p:cNvSpPr>
          <p:nvPr>
            <p:ph idx="1"/>
          </p:nvPr>
        </p:nvSpPr>
        <p:spPr/>
        <p:txBody>
          <a:bodyPr/>
          <a:lstStyle/>
          <a:p>
            <a:r>
              <a:rPr lang="fr-FR" dirty="0" smtClean="0"/>
              <a:t>Nos adultes ont été présents sur de nombreux tournois départementaux, régionaux :</a:t>
            </a:r>
          </a:p>
          <a:p>
            <a:pPr lvl="1"/>
            <a:r>
              <a:rPr lang="fr-FR" dirty="0" smtClean="0"/>
              <a:t>Départemental</a:t>
            </a:r>
          </a:p>
          <a:p>
            <a:pPr lvl="1"/>
            <a:r>
              <a:rPr lang="fr-FR" dirty="0" smtClean="0"/>
              <a:t>Interclub départemental</a:t>
            </a:r>
          </a:p>
          <a:p>
            <a:pPr lvl="1"/>
            <a:r>
              <a:rPr lang="fr-FR" dirty="0" smtClean="0"/>
              <a:t>Régional Vétérans</a:t>
            </a:r>
          </a:p>
          <a:p>
            <a:pPr lvl="1"/>
            <a:r>
              <a:rPr lang="fr-FR" dirty="0" smtClean="0"/>
              <a:t>Plus de 40 tournois privés (tournoi de club)</a:t>
            </a:r>
          </a:p>
          <a:p>
            <a:pPr lvl="1"/>
            <a:endParaRPr lang="fr-FR" dirty="0"/>
          </a:p>
        </p:txBody>
      </p:sp>
    </p:spTree>
    <p:extLst>
      <p:ext uri="{BB962C8B-B14F-4D97-AF65-F5344CB8AC3E}">
        <p14:creationId xmlns:p14="http://schemas.microsoft.com/office/powerpoint/2010/main" val="34873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LES INTERCLUBS ADULTES - 1</a:t>
            </a:r>
          </a:p>
        </p:txBody>
      </p:sp>
      <p:sp>
        <p:nvSpPr>
          <p:cNvPr id="3" name="Espace réservé du contenu 2"/>
          <p:cNvSpPr>
            <a:spLocks noGrp="1"/>
          </p:cNvSpPr>
          <p:nvPr>
            <p:ph idx="1"/>
          </p:nvPr>
        </p:nvSpPr>
        <p:spPr>
          <a:xfrm>
            <a:off x="838200" y="1825624"/>
            <a:ext cx="7487653" cy="4924092"/>
          </a:xfrm>
        </p:spPr>
        <p:txBody>
          <a:bodyPr>
            <a:normAutofit/>
          </a:bodyPr>
          <a:lstStyle/>
          <a:p>
            <a:r>
              <a:rPr lang="fr-FR" dirty="0" smtClean="0"/>
              <a:t>Equipe </a:t>
            </a:r>
            <a:r>
              <a:rPr lang="fr-FR" dirty="0"/>
              <a:t>1 en Départemental Elite (Pré régional) : Termine 5</a:t>
            </a:r>
            <a:r>
              <a:rPr lang="fr-FR" baseline="30000" dirty="0"/>
              <a:t>ème</a:t>
            </a:r>
            <a:r>
              <a:rPr lang="fr-FR" dirty="0"/>
              <a:t> sur 6  / </a:t>
            </a:r>
            <a:r>
              <a:rPr lang="fr-FR" sz="2400" i="1" dirty="0"/>
              <a:t>Co-Capitaines: Laetitia et Kevin</a:t>
            </a:r>
          </a:p>
          <a:p>
            <a:endParaRPr lang="fr-FR" dirty="0"/>
          </a:p>
          <a:p>
            <a:r>
              <a:rPr lang="fr-FR" dirty="0"/>
              <a:t>Equipe 2 en Départemental 1 : Termine 12</a:t>
            </a:r>
            <a:r>
              <a:rPr lang="fr-FR" baseline="30000" dirty="0"/>
              <a:t>ème</a:t>
            </a:r>
            <a:r>
              <a:rPr lang="fr-FR" dirty="0"/>
              <a:t> sur 12 / </a:t>
            </a:r>
            <a:r>
              <a:rPr lang="fr-FR" sz="2400" i="1" dirty="0"/>
              <a:t>Co-Capitaines : Aurèle et Clément</a:t>
            </a:r>
          </a:p>
          <a:p>
            <a:endParaRPr lang="fr-FR" dirty="0"/>
          </a:p>
          <a:p>
            <a:r>
              <a:rPr lang="fr-FR" dirty="0"/>
              <a:t>Equipe 3 en Départemental 2 : Termine 9</a:t>
            </a:r>
            <a:r>
              <a:rPr lang="fr-FR" baseline="30000" dirty="0"/>
              <a:t>ème</a:t>
            </a:r>
            <a:r>
              <a:rPr lang="fr-FR" dirty="0"/>
              <a:t> sur 12 / </a:t>
            </a:r>
            <a:r>
              <a:rPr lang="fr-FR" sz="2400" i="1" dirty="0"/>
              <a:t>Co-Capitaines : Estelle et Gilles</a:t>
            </a:r>
          </a:p>
        </p:txBody>
      </p:sp>
      <p:pic>
        <p:nvPicPr>
          <p:cNvPr id="8194" name="Picture 2" descr="Lâimage contient peut-ÃªtreÂ : 8 personnes, personnes sourian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1140" y="5005659"/>
            <a:ext cx="2325408" cy="174405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âimage contient peut-ÃªtreÂ : 8 personnes, personnes souriantes, personnes debo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0532" y="3126071"/>
            <a:ext cx="2409867" cy="18074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âimage contient peut-ÃªtreÂ : 7 personnes, personnes souriantes, personnes debout et chaussu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1140" y="1439183"/>
            <a:ext cx="2201056" cy="165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52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LES INTERCLUBS ADULTES - 2 </a:t>
            </a:r>
          </a:p>
        </p:txBody>
      </p:sp>
      <p:sp>
        <p:nvSpPr>
          <p:cNvPr id="3" name="Espace réservé du contenu 2"/>
          <p:cNvSpPr>
            <a:spLocks noGrp="1"/>
          </p:cNvSpPr>
          <p:nvPr>
            <p:ph idx="1"/>
          </p:nvPr>
        </p:nvSpPr>
        <p:spPr>
          <a:xfrm>
            <a:off x="838200" y="1825624"/>
            <a:ext cx="7764379" cy="4884457"/>
          </a:xfrm>
        </p:spPr>
        <p:txBody>
          <a:bodyPr>
            <a:normAutofit/>
          </a:bodyPr>
          <a:lstStyle/>
          <a:p>
            <a:r>
              <a:rPr lang="fr-FR" sz="2400" dirty="0"/>
              <a:t> </a:t>
            </a:r>
            <a:r>
              <a:rPr lang="fr-FR" dirty="0"/>
              <a:t>Equipe 4 en D3 : Termine 8</a:t>
            </a:r>
            <a:r>
              <a:rPr lang="fr-FR" baseline="30000" dirty="0"/>
              <a:t>ème</a:t>
            </a:r>
            <a:r>
              <a:rPr lang="fr-FR" dirty="0"/>
              <a:t> sur 17 / </a:t>
            </a:r>
            <a:r>
              <a:rPr lang="fr-FR" sz="2400" i="1" dirty="0"/>
              <a:t>Capitaine : Hélène</a:t>
            </a:r>
          </a:p>
          <a:p>
            <a:endParaRPr lang="fr-FR" dirty="0"/>
          </a:p>
          <a:p>
            <a:r>
              <a:rPr lang="fr-FR" dirty="0"/>
              <a:t>Equipe 5 en D4 : Termine 11</a:t>
            </a:r>
            <a:r>
              <a:rPr lang="fr-FR" baseline="30000" dirty="0"/>
              <a:t>ème</a:t>
            </a:r>
            <a:r>
              <a:rPr lang="fr-FR" dirty="0"/>
              <a:t> sur 18 / </a:t>
            </a:r>
            <a:r>
              <a:rPr lang="fr-FR" sz="2400" i="1" dirty="0"/>
              <a:t>Co-Capitaines : Elodie et Thierry</a:t>
            </a:r>
          </a:p>
          <a:p>
            <a:endParaRPr lang="fr-FR" dirty="0"/>
          </a:p>
          <a:p>
            <a:r>
              <a:rPr lang="fr-FR" dirty="0"/>
              <a:t>Equipe 6 en D5 : Termine 3</a:t>
            </a:r>
            <a:r>
              <a:rPr lang="fr-FR" baseline="30000" dirty="0"/>
              <a:t>ème</a:t>
            </a:r>
            <a:r>
              <a:rPr lang="fr-FR" dirty="0"/>
              <a:t> sur  12 / </a:t>
            </a:r>
            <a:r>
              <a:rPr lang="fr-FR" sz="2400" i="1" dirty="0"/>
              <a:t>Co-Capitaines : Aurélie et Florian</a:t>
            </a:r>
          </a:p>
          <a:p>
            <a:endParaRPr lang="fr-FR" i="1" dirty="0"/>
          </a:p>
          <a:p>
            <a:r>
              <a:rPr lang="fr-FR" dirty="0"/>
              <a:t>Equipe Vétéran : Termine 4</a:t>
            </a:r>
            <a:r>
              <a:rPr lang="fr-FR" baseline="30000" dirty="0"/>
              <a:t>ème</a:t>
            </a:r>
            <a:r>
              <a:rPr lang="fr-FR" dirty="0"/>
              <a:t> sur 6 / </a:t>
            </a:r>
            <a:r>
              <a:rPr lang="fr-FR" sz="2400" i="1" dirty="0"/>
              <a:t>Capitaine : Jean-Paul</a:t>
            </a:r>
          </a:p>
        </p:txBody>
      </p:sp>
      <p:pic>
        <p:nvPicPr>
          <p:cNvPr id="10242" name="Picture 2" descr="Lâimage contient peut-ÃªtreÂ : 7 personnes, personnes souriantes, personnes deb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9758" y="1448109"/>
            <a:ext cx="2213810" cy="164652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Lâimage contient peut-ÃªtreÂ : 10 personnes, personnes souriantes, courts-mÃ©tr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124" y="4880964"/>
            <a:ext cx="2395822" cy="179686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Lâimage contient peut-ÃªtreÂ : 6 personnes, personnes souriantes, personnes debout et intÃ©rie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5943" y="3118694"/>
            <a:ext cx="2279206" cy="170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919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LA CONVIVIALITÉ</a:t>
            </a:r>
          </a:p>
        </p:txBody>
      </p:sp>
      <p:sp>
        <p:nvSpPr>
          <p:cNvPr id="2" name="Espace réservé du contenu 1"/>
          <p:cNvSpPr>
            <a:spLocks noGrp="1"/>
          </p:cNvSpPr>
          <p:nvPr>
            <p:ph idx="1"/>
          </p:nvPr>
        </p:nvSpPr>
        <p:spPr/>
        <p:txBody>
          <a:bodyPr>
            <a:normAutofit/>
          </a:bodyPr>
          <a:lstStyle/>
          <a:p>
            <a:r>
              <a:rPr lang="fr-FR" dirty="0"/>
              <a:t>Pot de début de saison (début Octobre)</a:t>
            </a:r>
          </a:p>
          <a:p>
            <a:r>
              <a:rPr lang="fr-FR" dirty="0"/>
              <a:t>Plusieurs tournois internes</a:t>
            </a:r>
          </a:p>
          <a:p>
            <a:r>
              <a:rPr lang="fr-FR" dirty="0"/>
              <a:t>Tournoi interne avec le club de Chauriat</a:t>
            </a:r>
          </a:p>
          <a:p>
            <a:r>
              <a:rPr lang="fr-FR" dirty="0"/>
              <a:t>3 sorties extra-</a:t>
            </a:r>
            <a:r>
              <a:rPr lang="fr-FR" dirty="0" err="1"/>
              <a:t>bad</a:t>
            </a:r>
            <a:r>
              <a:rPr lang="fr-FR" dirty="0"/>
              <a:t> (Bowling, Laser Game, Pétanque)</a:t>
            </a:r>
          </a:p>
          <a:p>
            <a:r>
              <a:rPr lang="fr-FR" dirty="0"/>
              <a:t>Déplacements de groupes du CBC 63 sur les tournois</a:t>
            </a:r>
          </a:p>
          <a:p>
            <a:r>
              <a:rPr lang="fr-FR" dirty="0"/>
              <a:t>Les « casse-croûtes » de fin d’interclub</a:t>
            </a:r>
          </a:p>
          <a:p>
            <a:r>
              <a:rPr lang="fr-FR" dirty="0"/>
              <a:t>Le repas des championnats de France</a:t>
            </a:r>
          </a:p>
          <a:p>
            <a:r>
              <a:rPr lang="fr-FR" dirty="0"/>
              <a:t>Aujourd’hui, AG =&gt; Apéro =&gt; Tournoi Interne</a:t>
            </a:r>
          </a:p>
        </p:txBody>
      </p:sp>
      <p:pic>
        <p:nvPicPr>
          <p:cNvPr id="1028" name="Picture 4" descr="Lâimage contient peut-ÃªtreÂ : une personne ou plus">
            <a:extLst>
              <a:ext uri="{FF2B5EF4-FFF2-40B4-BE49-F238E27FC236}">
                <a16:creationId xmlns:a16="http://schemas.microsoft.com/office/drawing/2014/main" xmlns="" id="{7F7D6CA1-3BC4-44AE-8E6E-34F0EB2CA0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2363" y="4863389"/>
            <a:ext cx="3322492" cy="18689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âimage contient peut-ÃªtreÂ : 6 personnes, personnes souriantes">
            <a:extLst>
              <a:ext uri="{FF2B5EF4-FFF2-40B4-BE49-F238E27FC236}">
                <a16:creationId xmlns:a16="http://schemas.microsoft.com/office/drawing/2014/main" xmlns="" id="{D9959C8B-3026-488E-8E36-D38FAF1EC7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1900" y="1558308"/>
            <a:ext cx="1902781" cy="14270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âimage contient peut-ÃªtreÂ : 18 personnes, personnes souriantes, personnes debout et chaussures">
            <a:extLst>
              <a:ext uri="{FF2B5EF4-FFF2-40B4-BE49-F238E27FC236}">
                <a16:creationId xmlns:a16="http://schemas.microsoft.com/office/drawing/2014/main" xmlns="" id="{A3E43ED8-6A47-4E09-853C-D39B57357E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6404" y="1533200"/>
            <a:ext cx="1902781" cy="14270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âimage contient peut-ÃªtreÂ : une personne ou plus et plein air">
            <a:extLst>
              <a:ext uri="{FF2B5EF4-FFF2-40B4-BE49-F238E27FC236}">
                <a16:creationId xmlns:a16="http://schemas.microsoft.com/office/drawing/2014/main" xmlns="" id="{1FFE7814-8448-406D-9950-2956D0F6AC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5328" y="3074108"/>
            <a:ext cx="2550851" cy="170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675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LA FORMATION DES BENEVOLES</a:t>
            </a:r>
          </a:p>
        </p:txBody>
      </p:sp>
      <p:sp>
        <p:nvSpPr>
          <p:cNvPr id="2" name="Espace réservé du contenu 1"/>
          <p:cNvSpPr>
            <a:spLocks noGrp="1"/>
          </p:cNvSpPr>
          <p:nvPr>
            <p:ph idx="1"/>
          </p:nvPr>
        </p:nvSpPr>
        <p:spPr>
          <a:xfrm>
            <a:off x="838200" y="1825624"/>
            <a:ext cx="10515600" cy="5318125"/>
          </a:xfrm>
        </p:spPr>
        <p:txBody>
          <a:bodyPr>
            <a:normAutofit/>
          </a:bodyPr>
          <a:lstStyle/>
          <a:p>
            <a:r>
              <a:rPr lang="fr-FR" dirty="0"/>
              <a:t>GEO </a:t>
            </a:r>
            <a:r>
              <a:rPr lang="fr-FR" sz="2400" dirty="0"/>
              <a:t>(Gestionnaire et Organisateur de compétition)</a:t>
            </a:r>
            <a:endParaRPr lang="fr-FR" dirty="0"/>
          </a:p>
          <a:p>
            <a:pPr lvl="1"/>
            <a:r>
              <a:rPr lang="fr-FR" dirty="0"/>
              <a:t>Aurèle Ribot – Clément Jourdan – Laura </a:t>
            </a:r>
            <a:r>
              <a:rPr lang="fr-FR" dirty="0" err="1"/>
              <a:t>Edern</a:t>
            </a:r>
            <a:endParaRPr lang="fr-FR" dirty="0"/>
          </a:p>
          <a:p>
            <a:r>
              <a:rPr lang="fr-FR" dirty="0"/>
              <a:t>Juge Arbitre Accrédité</a:t>
            </a:r>
          </a:p>
          <a:p>
            <a:pPr lvl="1"/>
            <a:r>
              <a:rPr lang="fr-FR" dirty="0"/>
              <a:t>Kevin Charbonnel =&gt; Validé Juge Arbitre </a:t>
            </a:r>
          </a:p>
          <a:p>
            <a:pPr lvl="1"/>
            <a:r>
              <a:rPr lang="fr-FR" dirty="0"/>
              <a:t>Clément Jourdan =&gt; En attente de validation Juge Arbitre</a:t>
            </a:r>
          </a:p>
          <a:p>
            <a:r>
              <a:rPr lang="fr-FR" dirty="0"/>
              <a:t>Arbitre</a:t>
            </a:r>
          </a:p>
          <a:p>
            <a:pPr lvl="1"/>
            <a:r>
              <a:rPr lang="fr-FR" dirty="0"/>
              <a:t>Margot Pilet</a:t>
            </a:r>
          </a:p>
          <a:p>
            <a:r>
              <a:rPr lang="fr-FR" dirty="0"/>
              <a:t>AB2J (Formation Encadrement Jeunes) =&gt; Obligatoire pour avoir plus d’une étoile</a:t>
            </a:r>
          </a:p>
          <a:p>
            <a:pPr lvl="1"/>
            <a:r>
              <a:rPr lang="fr-FR" dirty="0"/>
              <a:t>Kevin Charbonnel </a:t>
            </a:r>
          </a:p>
        </p:txBody>
      </p:sp>
      <p:pic>
        <p:nvPicPr>
          <p:cNvPr id="1026" name="Picture 2" descr="RÃ©sultat de recherche d'images pour &quot;bonhomme blanc forma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460" y="1567089"/>
            <a:ext cx="2788715" cy="2032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720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LA COMMUNICATION</a:t>
            </a:r>
          </a:p>
        </p:txBody>
      </p:sp>
      <p:sp>
        <p:nvSpPr>
          <p:cNvPr id="2" name="Espace réservé du contenu 1"/>
          <p:cNvSpPr>
            <a:spLocks noGrp="1"/>
          </p:cNvSpPr>
          <p:nvPr>
            <p:ph idx="1"/>
          </p:nvPr>
        </p:nvSpPr>
        <p:spPr/>
        <p:txBody>
          <a:bodyPr>
            <a:normAutofit/>
          </a:bodyPr>
          <a:lstStyle/>
          <a:p>
            <a:r>
              <a:rPr lang="fr-FR" dirty="0"/>
              <a:t>Par mail (Kevin)</a:t>
            </a:r>
          </a:p>
          <a:p>
            <a:r>
              <a:rPr lang="fr-FR" dirty="0"/>
              <a:t>Par SMS (Emmanuelle</a:t>
            </a:r>
            <a:r>
              <a:rPr lang="fr-FR" dirty="0" smtClean="0"/>
              <a:t>)</a:t>
            </a:r>
          </a:p>
          <a:p>
            <a:r>
              <a:rPr lang="fr-FR" dirty="0" smtClean="0"/>
              <a:t>Par Facebook (Kevin)</a:t>
            </a:r>
            <a:endParaRPr lang="fr-FR" dirty="0"/>
          </a:p>
          <a:p>
            <a:r>
              <a:rPr lang="fr-FR" dirty="0"/>
              <a:t>Sur le tableau du Caméléon (Hélène)</a:t>
            </a:r>
          </a:p>
          <a:p>
            <a:r>
              <a:rPr lang="fr-FR" dirty="0"/>
              <a:t>Nouveau site internet – www.cbc63.fr (Aurèle)</a:t>
            </a:r>
          </a:p>
          <a:p>
            <a:endParaRPr lang="fr-FR" dirty="0"/>
          </a:p>
          <a:p>
            <a:r>
              <a:rPr lang="fr-FR" dirty="0"/>
              <a:t>Dans le journal La Montagne (Estelle, Jean-Paul, Kevin) </a:t>
            </a:r>
          </a:p>
          <a:p>
            <a:pPr marL="0" indent="0">
              <a:buNone/>
            </a:pPr>
            <a:r>
              <a:rPr lang="fr-FR" dirty="0"/>
              <a:t>Plus de 15 articles dans la saison</a:t>
            </a:r>
          </a:p>
          <a:p>
            <a:endParaRPr lang="fr-FR" sz="3200" dirty="0"/>
          </a:p>
          <a:p>
            <a:endParaRPr lang="fr-FR" sz="3200" dirty="0"/>
          </a:p>
        </p:txBody>
      </p:sp>
      <p:pic>
        <p:nvPicPr>
          <p:cNvPr id="1026" name="Picture 2" descr="Lâimage contient peut-ÃªtreÂ : 2 personnes, personnes souriantes, texte">
            <a:extLst>
              <a:ext uri="{FF2B5EF4-FFF2-40B4-BE49-F238E27FC236}">
                <a16:creationId xmlns:a16="http://schemas.microsoft.com/office/drawing/2014/main" xmlns="" id="{3881092D-07B0-4A09-BEDA-32389068F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9212" y="2786528"/>
            <a:ext cx="2028531" cy="3996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âimage contient peut-ÃªtreÂ : 2 personnes, personnes souriantes">
            <a:extLst>
              <a:ext uri="{FF2B5EF4-FFF2-40B4-BE49-F238E27FC236}">
                <a16:creationId xmlns:a16="http://schemas.microsoft.com/office/drawing/2014/main" xmlns="" id="{DC99E181-367F-49E8-81D3-356C764C14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4744" y="5337722"/>
            <a:ext cx="2027038" cy="152027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xmlns="" id="{E2112A52-CE8B-4A20-AB9B-E82D83888099}"/>
              </a:ext>
            </a:extLst>
          </p:cNvPr>
          <p:cNvPicPr>
            <a:picLocks noChangeAspect="1"/>
          </p:cNvPicPr>
          <p:nvPr/>
        </p:nvPicPr>
        <p:blipFill>
          <a:blip r:embed="rId5"/>
          <a:stretch>
            <a:fillRect/>
          </a:stretch>
        </p:blipFill>
        <p:spPr>
          <a:xfrm>
            <a:off x="5941743" y="1650271"/>
            <a:ext cx="6096000" cy="882986"/>
          </a:xfrm>
          <a:prstGeom prst="rect">
            <a:avLst/>
          </a:prstGeom>
        </p:spPr>
      </p:pic>
    </p:spTree>
    <p:extLst>
      <p:ext uri="{BB962C8B-B14F-4D97-AF65-F5344CB8AC3E}">
        <p14:creationId xmlns:p14="http://schemas.microsoft.com/office/powerpoint/2010/main" val="1011150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LA MUNICIPALITÉ</a:t>
            </a:r>
          </a:p>
        </p:txBody>
      </p:sp>
      <p:sp>
        <p:nvSpPr>
          <p:cNvPr id="2" name="Espace réservé du contenu 1"/>
          <p:cNvSpPr>
            <a:spLocks noGrp="1"/>
          </p:cNvSpPr>
          <p:nvPr>
            <p:ph idx="1"/>
          </p:nvPr>
        </p:nvSpPr>
        <p:spPr/>
        <p:txBody>
          <a:bodyPr>
            <a:normAutofit/>
          </a:bodyPr>
          <a:lstStyle/>
          <a:p>
            <a:r>
              <a:rPr lang="fr-FR" dirty="0"/>
              <a:t>Remerciement pour </a:t>
            </a:r>
            <a:r>
              <a:rPr lang="fr-FR" sz="2400" dirty="0"/>
              <a:t>:</a:t>
            </a:r>
          </a:p>
          <a:p>
            <a:pPr lvl="1"/>
            <a:r>
              <a:rPr lang="fr-FR" dirty="0"/>
              <a:t>Disponibilité</a:t>
            </a:r>
          </a:p>
          <a:p>
            <a:pPr lvl="1"/>
            <a:r>
              <a:rPr lang="fr-FR" dirty="0"/>
              <a:t>Mise à disposition du Caméléon</a:t>
            </a:r>
          </a:p>
          <a:p>
            <a:pPr lvl="1"/>
            <a:r>
              <a:rPr lang="fr-FR" dirty="0"/>
              <a:t>Présence sur toutes nos manifestations et réunions</a:t>
            </a:r>
          </a:p>
          <a:p>
            <a:pPr lvl="1"/>
            <a:r>
              <a:rPr lang="fr-FR" dirty="0"/>
              <a:t>Subvention annuelle : 1 700 €</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800" y="4207752"/>
            <a:ext cx="3600400" cy="196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582125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2</a:t>
            </a:r>
            <a:r>
              <a:rPr lang="fr-FR" sz="4800" b="1" baseline="30000" dirty="0">
                <a:solidFill>
                  <a:schemeClr val="tx1"/>
                </a:solidFill>
              </a:rPr>
              <a:t>ème</a:t>
            </a:r>
            <a:r>
              <a:rPr lang="fr-FR" sz="4800" b="1" dirty="0">
                <a:solidFill>
                  <a:schemeClr val="tx1"/>
                </a:solidFill>
              </a:rPr>
              <a:t> CASTEL’PLUMES (TOURNOI MIXTE)</a:t>
            </a:r>
          </a:p>
        </p:txBody>
      </p:sp>
      <p:sp>
        <p:nvSpPr>
          <p:cNvPr id="2" name="Espace réservé du contenu 1"/>
          <p:cNvSpPr>
            <a:spLocks noGrp="1"/>
          </p:cNvSpPr>
          <p:nvPr>
            <p:ph idx="1"/>
          </p:nvPr>
        </p:nvSpPr>
        <p:spPr/>
        <p:txBody>
          <a:bodyPr>
            <a:normAutofit/>
          </a:bodyPr>
          <a:lstStyle/>
          <a:p>
            <a:r>
              <a:rPr lang="fr-FR" dirty="0"/>
              <a:t>Le 14 Décembre 2018 de 19h à 3h30 du matin</a:t>
            </a:r>
          </a:p>
          <a:p>
            <a:pPr lvl="1"/>
            <a:r>
              <a:rPr lang="fr-FR" dirty="0"/>
              <a:t>Près de 160 joueurs (30 joueurs refusés</a:t>
            </a:r>
            <a:r>
              <a:rPr lang="fr-FR" dirty="0" smtClean="0"/>
              <a:t>)</a:t>
            </a:r>
          </a:p>
          <a:p>
            <a:pPr lvl="1"/>
            <a:r>
              <a:rPr lang="fr-FR" dirty="0" smtClean="0"/>
              <a:t>Dont 32 joueurs du club</a:t>
            </a:r>
            <a:endParaRPr lang="fr-FR" dirty="0"/>
          </a:p>
          <a:p>
            <a:pPr lvl="1"/>
            <a:r>
              <a:rPr lang="fr-FR" dirty="0"/>
              <a:t>Plus de 150 matchs</a:t>
            </a:r>
          </a:p>
          <a:p>
            <a:pPr lvl="1"/>
            <a:r>
              <a:rPr lang="fr-FR" dirty="0"/>
              <a:t>Uniquement des poules de 4 ou de 5</a:t>
            </a:r>
          </a:p>
          <a:p>
            <a:pPr lvl="1"/>
            <a:endParaRPr lang="fr-FR" dirty="0"/>
          </a:p>
        </p:txBody>
      </p:sp>
    </p:spTree>
    <p:extLst>
      <p:ext uri="{BB962C8B-B14F-4D97-AF65-F5344CB8AC3E}">
        <p14:creationId xmlns:p14="http://schemas.microsoft.com/office/powerpoint/2010/main" val="1481456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10</a:t>
            </a:r>
            <a:r>
              <a:rPr lang="fr-FR" sz="4800" b="1" baseline="30000" dirty="0">
                <a:solidFill>
                  <a:schemeClr val="tx1"/>
                </a:solidFill>
              </a:rPr>
              <a:t>ème</a:t>
            </a:r>
            <a:r>
              <a:rPr lang="fr-FR" sz="4800" b="1" dirty="0">
                <a:solidFill>
                  <a:schemeClr val="tx1"/>
                </a:solidFill>
              </a:rPr>
              <a:t> CASTEL’PLUMES (SIMPLE et DOUBLE)</a:t>
            </a:r>
          </a:p>
        </p:txBody>
      </p:sp>
      <p:sp>
        <p:nvSpPr>
          <p:cNvPr id="2" name="Espace réservé du contenu 1"/>
          <p:cNvSpPr>
            <a:spLocks noGrp="1"/>
          </p:cNvSpPr>
          <p:nvPr>
            <p:ph idx="1"/>
          </p:nvPr>
        </p:nvSpPr>
        <p:spPr/>
        <p:txBody>
          <a:bodyPr/>
          <a:lstStyle/>
          <a:p>
            <a:r>
              <a:rPr lang="fr-FR" dirty="0"/>
              <a:t>Les 9 et 10 Mars 2019 </a:t>
            </a:r>
          </a:p>
          <a:p>
            <a:pPr lvl="1"/>
            <a:r>
              <a:rPr lang="fr-FR" dirty="0"/>
              <a:t>Près de 230 joueurs (tournoi complet</a:t>
            </a:r>
            <a:r>
              <a:rPr lang="fr-FR" dirty="0" smtClean="0"/>
              <a:t>)</a:t>
            </a:r>
          </a:p>
          <a:p>
            <a:pPr lvl="1"/>
            <a:r>
              <a:rPr lang="fr-FR" dirty="0" smtClean="0"/>
              <a:t>Plus de 35 joueurs du club</a:t>
            </a:r>
            <a:endParaRPr lang="fr-FR" dirty="0"/>
          </a:p>
          <a:p>
            <a:pPr lvl="1"/>
            <a:r>
              <a:rPr lang="fr-FR" dirty="0"/>
              <a:t>Plus de 370 matchs sur le week-end</a:t>
            </a:r>
          </a:p>
          <a:p>
            <a:pPr lvl="1"/>
            <a:r>
              <a:rPr lang="fr-FR" dirty="0"/>
              <a:t>Uniquement des poules de 4 ou de 5</a:t>
            </a:r>
          </a:p>
          <a:p>
            <a:pPr marL="457200" lvl="1" indent="0">
              <a:buNone/>
            </a:pPr>
            <a:endParaRPr lang="fr-FR" sz="2800" dirty="0"/>
          </a:p>
          <a:p>
            <a:endParaRPr lang="fr-FR" dirty="0"/>
          </a:p>
        </p:txBody>
      </p:sp>
      <p:pic>
        <p:nvPicPr>
          <p:cNvPr id="2050" name="Picture 2" descr="Lâimage contient peut-ÃªtreÂ : 5 personnes, personnes souriantes, personnes debout et texte">
            <a:extLst>
              <a:ext uri="{FF2B5EF4-FFF2-40B4-BE49-F238E27FC236}">
                <a16:creationId xmlns:a16="http://schemas.microsoft.com/office/drawing/2014/main" xmlns="" id="{01BFE709-E9C8-474B-8847-A15505D0A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0131" y="2740025"/>
            <a:ext cx="4293669" cy="3592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512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TOURNOIS ORGANISÉS POUR LE COMITÉ 63</a:t>
            </a:r>
          </a:p>
        </p:txBody>
      </p:sp>
      <p:sp>
        <p:nvSpPr>
          <p:cNvPr id="2" name="Espace réservé du contenu 1"/>
          <p:cNvSpPr>
            <a:spLocks noGrp="1"/>
          </p:cNvSpPr>
          <p:nvPr>
            <p:ph idx="1"/>
          </p:nvPr>
        </p:nvSpPr>
        <p:spPr>
          <a:xfrm>
            <a:off x="838200" y="1825625"/>
            <a:ext cx="11353800" cy="4351338"/>
          </a:xfrm>
        </p:spPr>
        <p:txBody>
          <a:bodyPr>
            <a:normAutofit/>
          </a:bodyPr>
          <a:lstStyle/>
          <a:p>
            <a:r>
              <a:rPr lang="fr-FR" dirty="0"/>
              <a:t>Championnat départemental de double : Dimanche 16 Décembre</a:t>
            </a:r>
          </a:p>
          <a:p>
            <a:pPr lvl="1"/>
            <a:r>
              <a:rPr lang="fr-FR" dirty="0"/>
              <a:t>Plus de 200 joueurs</a:t>
            </a:r>
          </a:p>
          <a:p>
            <a:pPr lvl="1"/>
            <a:r>
              <a:rPr lang="fr-FR" dirty="0"/>
              <a:t>Tournoi offert par le comité pour les joueurs du club organisateur</a:t>
            </a:r>
          </a:p>
          <a:p>
            <a:pPr marL="457200" lvl="1" indent="0">
              <a:buNone/>
            </a:pPr>
            <a:endParaRPr lang="fr-FR" sz="2000" dirty="0"/>
          </a:p>
          <a:p>
            <a:pPr marL="457200" lvl="1" indent="0">
              <a:buNone/>
            </a:pPr>
            <a:endParaRPr lang="fr-FR" sz="2000" dirty="0"/>
          </a:p>
          <a:p>
            <a:r>
              <a:rPr lang="fr-FR" dirty="0"/>
              <a:t>TDJ : Dimanche 17 Mars </a:t>
            </a:r>
            <a:r>
              <a:rPr lang="fr-FR" sz="2400" dirty="0"/>
              <a:t>(Pris en dernière minute pour arranger le comité)</a:t>
            </a:r>
            <a:endParaRPr lang="fr-FR" dirty="0"/>
          </a:p>
          <a:p>
            <a:pPr lvl="1"/>
            <a:r>
              <a:rPr lang="fr-FR" dirty="0"/>
              <a:t>Une cinquantaine d’enfants</a:t>
            </a:r>
          </a:p>
        </p:txBody>
      </p:sp>
    </p:spTree>
    <p:extLst>
      <p:ext uri="{BB962C8B-B14F-4D97-AF65-F5344CB8AC3E}">
        <p14:creationId xmlns:p14="http://schemas.microsoft.com/office/powerpoint/2010/main" val="690107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40540"/>
            <a:ext cx="10515600" cy="5056094"/>
          </a:xfrm>
        </p:spPr>
        <p:txBody>
          <a:bodyPr>
            <a:normAutofit/>
          </a:bodyPr>
          <a:lstStyle/>
          <a:p>
            <a:r>
              <a:rPr lang="fr-FR" dirty="0"/>
              <a:t>Modification des statuts</a:t>
            </a:r>
          </a:p>
          <a:p>
            <a:r>
              <a:rPr lang="fr-FR" dirty="0"/>
              <a:t>Bilan Saison 2018/2019</a:t>
            </a:r>
          </a:p>
          <a:p>
            <a:pPr lvl="1"/>
            <a:r>
              <a:rPr lang="fr-FR" sz="2000" dirty="0"/>
              <a:t>Rapport moral et d’activité </a:t>
            </a:r>
          </a:p>
          <a:p>
            <a:pPr lvl="3"/>
            <a:r>
              <a:rPr lang="fr-FR" sz="1600" dirty="0"/>
              <a:t>Championnat de France Entreprises</a:t>
            </a:r>
          </a:p>
          <a:p>
            <a:pPr lvl="1"/>
            <a:r>
              <a:rPr lang="fr-FR" sz="2000" dirty="0"/>
              <a:t>Rapport financier</a:t>
            </a:r>
          </a:p>
          <a:p>
            <a:r>
              <a:rPr lang="fr-FR" dirty="0"/>
              <a:t>Election des nouveaux membres du C.A.</a:t>
            </a:r>
          </a:p>
          <a:p>
            <a:r>
              <a:rPr lang="fr-FR" dirty="0"/>
              <a:t>La saison prochaine (2019/2020)</a:t>
            </a:r>
          </a:p>
          <a:p>
            <a:pPr lvl="1"/>
            <a:r>
              <a:rPr lang="fr-FR" sz="2000" dirty="0"/>
              <a:t>Projet du club</a:t>
            </a:r>
          </a:p>
          <a:p>
            <a:pPr lvl="1"/>
            <a:r>
              <a:rPr lang="fr-FR" sz="2000" dirty="0"/>
              <a:t>Budget prévisionnel</a:t>
            </a:r>
          </a:p>
          <a:p>
            <a:r>
              <a:rPr lang="fr-FR" dirty="0"/>
              <a:t>Règlement intérieur</a:t>
            </a:r>
          </a:p>
          <a:p>
            <a:r>
              <a:rPr lang="fr-FR" dirty="0"/>
              <a:t>Questions et Suggestions</a:t>
            </a:r>
          </a:p>
        </p:txBody>
      </p:sp>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LES </a:t>
            </a:r>
            <a:r>
              <a:rPr lang="fr-FR" sz="4800" b="1">
                <a:solidFill>
                  <a:schemeClr val="tx1"/>
                </a:solidFill>
              </a:rPr>
              <a:t>SUJETS SOUMIS A VOTE</a:t>
            </a:r>
            <a:endParaRPr lang="fr-FR" sz="4800" b="1" dirty="0">
              <a:solidFill>
                <a:schemeClr val="tx1"/>
              </a:solidFill>
            </a:endParaRPr>
          </a:p>
        </p:txBody>
      </p:sp>
      <p:pic>
        <p:nvPicPr>
          <p:cNvPr id="3074" name="Picture 2" descr="RÃ©sultat de recherche d'images pour &quot;bonhomme blanc vot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7560" y="2649710"/>
            <a:ext cx="3037755" cy="303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71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STAGE DU PREPARATEUR MENTAL</a:t>
            </a:r>
          </a:p>
        </p:txBody>
      </p:sp>
      <p:sp>
        <p:nvSpPr>
          <p:cNvPr id="2" name="Espace réservé du contenu 1"/>
          <p:cNvSpPr>
            <a:spLocks noGrp="1"/>
          </p:cNvSpPr>
          <p:nvPr>
            <p:ph idx="1"/>
          </p:nvPr>
        </p:nvSpPr>
        <p:spPr>
          <a:xfrm>
            <a:off x="469648" y="1825625"/>
            <a:ext cx="10515600" cy="5032375"/>
          </a:xfrm>
        </p:spPr>
        <p:txBody>
          <a:bodyPr>
            <a:normAutofit lnSpcReduction="10000"/>
          </a:bodyPr>
          <a:lstStyle/>
          <a:p>
            <a:pPr lvl="1"/>
            <a:r>
              <a:rPr lang="fr-FR" sz="2800" dirty="0"/>
              <a:t>Frédéric CALAS =&gt; Préparateur mental</a:t>
            </a:r>
          </a:p>
          <a:p>
            <a:pPr lvl="1"/>
            <a:endParaRPr lang="fr-FR" sz="2800" dirty="0"/>
          </a:p>
          <a:p>
            <a:pPr lvl="1"/>
            <a:r>
              <a:rPr lang="fr-FR" sz="2800" dirty="0"/>
              <a:t>Préparation de son D.U. =&gt; Réalisation d’un stage de 6 mois au sein du club</a:t>
            </a:r>
          </a:p>
          <a:p>
            <a:pPr marL="457200" lvl="1" indent="0">
              <a:buNone/>
            </a:pPr>
            <a:endParaRPr lang="fr-FR" dirty="0"/>
          </a:p>
          <a:p>
            <a:pPr lvl="1"/>
            <a:r>
              <a:rPr lang="fr-FR" sz="2800" dirty="0"/>
              <a:t>Jean-Jacques </a:t>
            </a:r>
            <a:r>
              <a:rPr lang="fr-FR" sz="2800" dirty="0" err="1"/>
              <a:t>Montagnon</a:t>
            </a:r>
            <a:r>
              <a:rPr lang="fr-FR" sz="2800" dirty="0"/>
              <a:t> a </a:t>
            </a:r>
            <a:r>
              <a:rPr lang="fr-FR" sz="2800" dirty="0" smtClean="0"/>
              <a:t>bénéficié </a:t>
            </a:r>
            <a:r>
              <a:rPr lang="fr-FR" sz="2800" dirty="0"/>
              <a:t>d’un suivi toute la saison</a:t>
            </a:r>
          </a:p>
          <a:p>
            <a:pPr marL="457200" lvl="1" indent="0">
              <a:buNone/>
            </a:pPr>
            <a:endParaRPr lang="fr-FR" sz="2800" dirty="0"/>
          </a:p>
          <a:p>
            <a:pPr lvl="1"/>
            <a:r>
              <a:rPr lang="fr-FR" sz="2800" dirty="0"/>
              <a:t>Retour très positif de la part de Jean-Jacques : Apprentissage d’outils/méthodes qui peuvent être réutilisés lors des compétitions</a:t>
            </a:r>
          </a:p>
          <a:p>
            <a:pPr lvl="1"/>
            <a:endParaRPr lang="fr-FR" sz="2800" dirty="0"/>
          </a:p>
          <a:p>
            <a:pPr lvl="1"/>
            <a:r>
              <a:rPr lang="fr-FR" sz="2800" dirty="0"/>
              <a:t>Retour également positif de Frédéric sur le travail fait avec Jean-Jacques</a:t>
            </a:r>
          </a:p>
        </p:txBody>
      </p:sp>
      <p:pic>
        <p:nvPicPr>
          <p:cNvPr id="4098" name="Picture 2" descr="RÃ©sultat de recherche d'images pour &quot;bonhomme blanc mental&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0579" y="1550486"/>
            <a:ext cx="1811421" cy="181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49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CHAMPIONNATS DE FRANCE ENTREPRISES - 1</a:t>
            </a:r>
          </a:p>
        </p:txBody>
      </p:sp>
      <p:sp>
        <p:nvSpPr>
          <p:cNvPr id="2" name="Espace réservé du contenu 1"/>
          <p:cNvSpPr>
            <a:spLocks noGrp="1"/>
          </p:cNvSpPr>
          <p:nvPr>
            <p:ph idx="1"/>
          </p:nvPr>
        </p:nvSpPr>
        <p:spPr>
          <a:xfrm>
            <a:off x="838199" y="1825624"/>
            <a:ext cx="11062447" cy="4803775"/>
          </a:xfrm>
        </p:spPr>
        <p:txBody>
          <a:bodyPr>
            <a:normAutofit/>
          </a:bodyPr>
          <a:lstStyle/>
          <a:p>
            <a:r>
              <a:rPr lang="fr-FR" dirty="0"/>
              <a:t>1 an de préparation pour l’organisation</a:t>
            </a:r>
          </a:p>
          <a:p>
            <a:pPr marL="0" indent="0">
              <a:buNone/>
            </a:pPr>
            <a:endParaRPr lang="fr-FR" dirty="0"/>
          </a:p>
          <a:p>
            <a:r>
              <a:rPr lang="fr-FR" dirty="0"/>
              <a:t>Une vingtaine de bénévoles pour la préparation de l’évènement</a:t>
            </a:r>
          </a:p>
          <a:p>
            <a:pPr marL="0" indent="0">
              <a:buNone/>
            </a:pPr>
            <a:r>
              <a:rPr lang="fr-FR" dirty="0"/>
              <a:t> </a:t>
            </a:r>
          </a:p>
          <a:p>
            <a:r>
              <a:rPr lang="fr-FR" dirty="0"/>
              <a:t>Recherche de partenaires =&gt; Rentrée d’argent pour réserve de l’emploi</a:t>
            </a:r>
          </a:p>
          <a:p>
            <a:pPr marL="0" indent="0">
              <a:buNone/>
            </a:pPr>
            <a:endParaRPr lang="fr-FR" dirty="0"/>
          </a:p>
          <a:p>
            <a:r>
              <a:rPr lang="fr-FR" dirty="0"/>
              <a:t>3 jours de mobilisation des bénévoles</a:t>
            </a:r>
          </a:p>
        </p:txBody>
      </p:sp>
      <p:pic>
        <p:nvPicPr>
          <p:cNvPr id="2050" name="Picture 2" descr="Lâimage contient peut-ÃªtreÂ : 13 personnes, personnes souriantes, personnes debout et chaussures">
            <a:extLst>
              <a:ext uri="{FF2B5EF4-FFF2-40B4-BE49-F238E27FC236}">
                <a16:creationId xmlns:a16="http://schemas.microsoft.com/office/drawing/2014/main" xmlns="" id="{E66ABED1-B730-4F86-A73E-CD0DDF7937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0461" y="4678532"/>
            <a:ext cx="3089429" cy="205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680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CHAMPIONNATS DE FRANCE ENTREPRISES - 2</a:t>
            </a:r>
          </a:p>
        </p:txBody>
      </p:sp>
      <p:sp>
        <p:nvSpPr>
          <p:cNvPr id="2" name="Espace réservé du contenu 1"/>
          <p:cNvSpPr>
            <a:spLocks noGrp="1"/>
          </p:cNvSpPr>
          <p:nvPr>
            <p:ph idx="1"/>
          </p:nvPr>
        </p:nvSpPr>
        <p:spPr>
          <a:xfrm>
            <a:off x="838200" y="1685925"/>
            <a:ext cx="10991850" cy="4972050"/>
          </a:xfrm>
        </p:spPr>
        <p:txBody>
          <a:bodyPr>
            <a:noAutofit/>
          </a:bodyPr>
          <a:lstStyle/>
          <a:p>
            <a:r>
              <a:rPr lang="fr-FR" dirty="0"/>
              <a:t>Repas 90 personnes (Traiteur, DJ, Magicien)</a:t>
            </a:r>
          </a:p>
          <a:p>
            <a:endParaRPr lang="fr-FR" dirty="0"/>
          </a:p>
          <a:p>
            <a:r>
              <a:rPr lang="fr-FR" dirty="0"/>
              <a:t>Près de 30 personnes bénévoles du club ont participé à ces championnats de France (Buvette, table de marque, installation, rangement, gestion du plateau de jeu, </a:t>
            </a:r>
            <a:r>
              <a:rPr lang="fr-FR" dirty="0" err="1"/>
              <a:t>scoring</a:t>
            </a:r>
            <a:r>
              <a:rPr lang="fr-FR" dirty="0"/>
              <a:t>) </a:t>
            </a:r>
          </a:p>
          <a:p>
            <a:endParaRPr lang="fr-FR" dirty="0"/>
          </a:p>
          <a:p>
            <a:r>
              <a:rPr lang="fr-FR" dirty="0"/>
              <a:t>FELICITATIONS à l’ensemble des personnes présentes pour l’organisation et le sérieux (Joueurs, Fédération, Ligue, Comité,…)</a:t>
            </a:r>
          </a:p>
          <a:p>
            <a:pPr marL="0" indent="0">
              <a:buNone/>
            </a:pPr>
            <a:r>
              <a:rPr lang="fr-FR" sz="3200" dirty="0"/>
              <a:t> </a:t>
            </a:r>
          </a:p>
        </p:txBody>
      </p:sp>
      <p:pic>
        <p:nvPicPr>
          <p:cNvPr id="3074" name="Picture 2" descr="Lâimage contient peut-ÃªtreÂ : 4 personnes, personnes souriantes, personnes qui dansent, personnes debout, foule et intÃ©rieur">
            <a:extLst>
              <a:ext uri="{FF2B5EF4-FFF2-40B4-BE49-F238E27FC236}">
                <a16:creationId xmlns:a16="http://schemas.microsoft.com/office/drawing/2014/main" xmlns="" id="{7DBF156D-EECE-4EB0-8B18-B537B85D17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794" y="1530164"/>
            <a:ext cx="2378846" cy="158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060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CHAMPIONNATS DE FRANCE ENTREPRISES - 3</a:t>
            </a:r>
          </a:p>
        </p:txBody>
      </p:sp>
      <p:sp>
        <p:nvSpPr>
          <p:cNvPr id="2" name="Espace réservé du contenu 1"/>
          <p:cNvSpPr>
            <a:spLocks noGrp="1"/>
          </p:cNvSpPr>
          <p:nvPr>
            <p:ph idx="1"/>
          </p:nvPr>
        </p:nvSpPr>
        <p:spPr/>
        <p:txBody>
          <a:bodyPr>
            <a:normAutofit/>
          </a:bodyPr>
          <a:lstStyle/>
          <a:p>
            <a:r>
              <a:rPr lang="fr-FR" dirty="0"/>
              <a:t>Merci à nos 35 partenaires</a:t>
            </a:r>
          </a:p>
        </p:txBody>
      </p:sp>
      <p:pic>
        <p:nvPicPr>
          <p:cNvPr id="3" name="Image 2"/>
          <p:cNvPicPr>
            <a:picLocks noChangeAspect="1"/>
          </p:cNvPicPr>
          <p:nvPr/>
        </p:nvPicPr>
        <p:blipFill>
          <a:blip r:embed="rId2"/>
          <a:stretch>
            <a:fillRect/>
          </a:stretch>
        </p:blipFill>
        <p:spPr>
          <a:xfrm>
            <a:off x="8061863" y="4702446"/>
            <a:ext cx="3850348" cy="1792754"/>
          </a:xfrm>
          <a:prstGeom prst="rect">
            <a:avLst/>
          </a:prstGeom>
        </p:spPr>
      </p:pic>
      <p:pic>
        <p:nvPicPr>
          <p:cNvPr id="5" name="Image 4"/>
          <p:cNvPicPr>
            <a:picLocks noChangeAspect="1"/>
          </p:cNvPicPr>
          <p:nvPr/>
        </p:nvPicPr>
        <p:blipFill>
          <a:blip r:embed="rId3"/>
          <a:stretch>
            <a:fillRect/>
          </a:stretch>
        </p:blipFill>
        <p:spPr>
          <a:xfrm>
            <a:off x="285882" y="4702447"/>
            <a:ext cx="3591759" cy="1792754"/>
          </a:xfrm>
          <a:prstGeom prst="rect">
            <a:avLst/>
          </a:prstGeom>
        </p:spPr>
      </p:pic>
      <p:pic>
        <p:nvPicPr>
          <p:cNvPr id="6" name="Image 5"/>
          <p:cNvPicPr>
            <a:picLocks noChangeAspect="1"/>
          </p:cNvPicPr>
          <p:nvPr/>
        </p:nvPicPr>
        <p:blipFill>
          <a:blip r:embed="rId4"/>
          <a:stretch>
            <a:fillRect/>
          </a:stretch>
        </p:blipFill>
        <p:spPr>
          <a:xfrm>
            <a:off x="8088014" y="2483009"/>
            <a:ext cx="3809683" cy="1769853"/>
          </a:xfrm>
          <a:prstGeom prst="rect">
            <a:avLst/>
          </a:prstGeom>
        </p:spPr>
      </p:pic>
      <p:pic>
        <p:nvPicPr>
          <p:cNvPr id="7" name="Image 6"/>
          <p:cNvPicPr>
            <a:picLocks noChangeAspect="1"/>
          </p:cNvPicPr>
          <p:nvPr/>
        </p:nvPicPr>
        <p:blipFill>
          <a:blip r:embed="rId5"/>
          <a:stretch>
            <a:fillRect/>
          </a:stretch>
        </p:blipFill>
        <p:spPr>
          <a:xfrm>
            <a:off x="285882" y="2483010"/>
            <a:ext cx="3591759" cy="1769852"/>
          </a:xfrm>
          <a:prstGeom prst="rect">
            <a:avLst/>
          </a:prstGeom>
        </p:spPr>
      </p:pic>
      <p:pic>
        <p:nvPicPr>
          <p:cNvPr id="9" name="Image 8"/>
          <p:cNvPicPr>
            <a:picLocks noChangeAspect="1"/>
          </p:cNvPicPr>
          <p:nvPr/>
        </p:nvPicPr>
        <p:blipFill>
          <a:blip r:embed="rId6"/>
          <a:stretch>
            <a:fillRect/>
          </a:stretch>
        </p:blipFill>
        <p:spPr>
          <a:xfrm>
            <a:off x="4047640" y="3712435"/>
            <a:ext cx="3812318" cy="1749098"/>
          </a:xfrm>
          <a:prstGeom prst="rect">
            <a:avLst/>
          </a:prstGeom>
        </p:spPr>
      </p:pic>
    </p:spTree>
    <p:extLst>
      <p:ext uri="{BB962C8B-B14F-4D97-AF65-F5344CB8AC3E}">
        <p14:creationId xmlns:p14="http://schemas.microsoft.com/office/powerpoint/2010/main" val="3811086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VOTE DU RAPPORT MORAL ET D’ACTIVITÉ</a:t>
            </a:r>
          </a:p>
        </p:txBody>
      </p:sp>
      <p:pic>
        <p:nvPicPr>
          <p:cNvPr id="5" name="Picture 4" descr="RÃ©sultat de recherche d'images pour &quot;a voter&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9759789">
            <a:off x="599747" y="2607555"/>
            <a:ext cx="4487779" cy="165702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6096000" y="3952225"/>
            <a:ext cx="4625788" cy="1384995"/>
          </a:xfrm>
          <a:prstGeom prst="rect">
            <a:avLst/>
          </a:prstGeom>
          <a:noFill/>
        </p:spPr>
        <p:txBody>
          <a:bodyPr wrap="square" rtlCol="0">
            <a:spAutoFit/>
          </a:bodyPr>
          <a:lstStyle/>
          <a:p>
            <a:r>
              <a:rPr lang="fr-FR" sz="2800" dirty="0"/>
              <a:t>Voix POUR :</a:t>
            </a:r>
          </a:p>
          <a:p>
            <a:r>
              <a:rPr lang="fr-FR" sz="2800" dirty="0"/>
              <a:t>Voix ABSTENTION :</a:t>
            </a:r>
          </a:p>
          <a:p>
            <a:r>
              <a:rPr lang="fr-FR" sz="2800" dirty="0"/>
              <a:t>Voix CONTRE : </a:t>
            </a:r>
          </a:p>
        </p:txBody>
      </p:sp>
    </p:spTree>
    <p:extLst>
      <p:ext uri="{BB962C8B-B14F-4D97-AF65-F5344CB8AC3E}">
        <p14:creationId xmlns:p14="http://schemas.microsoft.com/office/powerpoint/2010/main" val="3567560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a:solidFill>
                  <a:schemeClr val="tx1"/>
                </a:solidFill>
              </a:rPr>
              <a:t>RAPPORT FINANCIER : 01/07/18 au 30/06/19</a:t>
            </a:r>
            <a:endParaRPr lang="fr-FR" sz="4800" b="1" dirty="0">
              <a:solidFill>
                <a:schemeClr val="tx1"/>
              </a:solidFill>
            </a:endParaRPr>
          </a:p>
        </p:txBody>
      </p:sp>
      <p:sp>
        <p:nvSpPr>
          <p:cNvPr id="2" name="Espace réservé du contenu 1"/>
          <p:cNvSpPr>
            <a:spLocks noGrp="1"/>
          </p:cNvSpPr>
          <p:nvPr>
            <p:ph idx="1"/>
          </p:nvPr>
        </p:nvSpPr>
        <p:spPr>
          <a:xfrm>
            <a:off x="838200" y="1825624"/>
            <a:ext cx="10515600" cy="4830669"/>
          </a:xfrm>
        </p:spPr>
        <p:txBody>
          <a:bodyPr>
            <a:normAutofit/>
          </a:bodyPr>
          <a:lstStyle/>
          <a:p>
            <a:r>
              <a:rPr lang="fr-FR" dirty="0"/>
              <a:t>Nouveau logiciel comptable</a:t>
            </a:r>
          </a:p>
          <a:p>
            <a:endParaRPr lang="fr-FR" dirty="0"/>
          </a:p>
          <a:p>
            <a:r>
              <a:rPr lang="fr-FR" dirty="0"/>
              <a:t>Résultat de l’exercice 2018/2019</a:t>
            </a:r>
          </a:p>
          <a:p>
            <a:endParaRPr lang="fr-FR" dirty="0"/>
          </a:p>
          <a:p>
            <a:r>
              <a:rPr lang="fr-FR" dirty="0"/>
              <a:t>Analyse </a:t>
            </a:r>
          </a:p>
          <a:p>
            <a:endParaRPr lang="fr-FR" dirty="0"/>
          </a:p>
          <a:p>
            <a:r>
              <a:rPr lang="fr-FR" dirty="0"/>
              <a:t>Focus</a:t>
            </a:r>
          </a:p>
          <a:p>
            <a:endParaRPr lang="fr-FR" dirty="0"/>
          </a:p>
          <a:p>
            <a:r>
              <a:rPr lang="fr-FR" dirty="0"/>
              <a:t>Situation financière au 30/06/2019</a:t>
            </a:r>
          </a:p>
          <a:p>
            <a:endParaRPr lang="fr-FR" sz="3200" dirty="0"/>
          </a:p>
        </p:txBody>
      </p:sp>
      <p:pic>
        <p:nvPicPr>
          <p:cNvPr id="3" name="Image 2"/>
          <p:cNvPicPr>
            <a:picLocks noChangeAspect="1"/>
          </p:cNvPicPr>
          <p:nvPr/>
        </p:nvPicPr>
        <p:blipFill>
          <a:blip r:embed="rId2"/>
          <a:stretch>
            <a:fillRect/>
          </a:stretch>
        </p:blipFill>
        <p:spPr>
          <a:xfrm>
            <a:off x="6096000" y="1704600"/>
            <a:ext cx="1914921" cy="756211"/>
          </a:xfrm>
          <a:prstGeom prst="rect">
            <a:avLst/>
          </a:prstGeom>
        </p:spPr>
      </p:pic>
      <p:pic>
        <p:nvPicPr>
          <p:cNvPr id="1028" name="Picture 4" descr="RÃ©sultat de recherche d'images pour &quot;credit agricole centre france log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921" y="3146611"/>
            <a:ext cx="3313766" cy="242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2527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RESULTAT COMPTABLE </a:t>
            </a:r>
          </a:p>
        </p:txBody>
      </p:sp>
      <p:pic>
        <p:nvPicPr>
          <p:cNvPr id="3" name="Image 2"/>
          <p:cNvPicPr>
            <a:picLocks noChangeAspect="1"/>
          </p:cNvPicPr>
          <p:nvPr/>
        </p:nvPicPr>
        <p:blipFill>
          <a:blip r:embed="rId2"/>
          <a:stretch>
            <a:fillRect/>
          </a:stretch>
        </p:blipFill>
        <p:spPr>
          <a:xfrm>
            <a:off x="2216943" y="1509712"/>
            <a:ext cx="7758113" cy="5239245"/>
          </a:xfrm>
          <a:prstGeom prst="rect">
            <a:avLst/>
          </a:prstGeom>
        </p:spPr>
      </p:pic>
      <p:sp>
        <p:nvSpPr>
          <p:cNvPr id="6" name="ZoneTexte 5"/>
          <p:cNvSpPr txBox="1"/>
          <p:nvPr/>
        </p:nvSpPr>
        <p:spPr>
          <a:xfrm>
            <a:off x="11172825" y="6100763"/>
            <a:ext cx="728663" cy="523220"/>
          </a:xfrm>
          <a:prstGeom prst="rect">
            <a:avLst/>
          </a:prstGeom>
          <a:noFill/>
        </p:spPr>
        <p:txBody>
          <a:bodyPr wrap="square" rtlCol="0">
            <a:spAutoFit/>
          </a:bodyPr>
          <a:lstStyle/>
          <a:p>
            <a:r>
              <a:rPr lang="fr-FR" sz="2800" b="1" dirty="0"/>
              <a:t>1/3</a:t>
            </a:r>
          </a:p>
        </p:txBody>
      </p:sp>
    </p:spTree>
    <p:extLst>
      <p:ext uri="{BB962C8B-B14F-4D97-AF65-F5344CB8AC3E}">
        <p14:creationId xmlns:p14="http://schemas.microsoft.com/office/powerpoint/2010/main" val="1571732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33575" y="509588"/>
            <a:ext cx="7980224" cy="5819775"/>
          </a:xfrm>
          <a:prstGeom prst="rect">
            <a:avLst/>
          </a:prstGeom>
        </p:spPr>
      </p:pic>
      <p:sp>
        <p:nvSpPr>
          <p:cNvPr id="5" name="Rectangle 4"/>
          <p:cNvSpPr/>
          <p:nvPr/>
        </p:nvSpPr>
        <p:spPr>
          <a:xfrm>
            <a:off x="11180479" y="5960030"/>
            <a:ext cx="678146" cy="461665"/>
          </a:xfrm>
          <a:prstGeom prst="rect">
            <a:avLst/>
          </a:prstGeom>
        </p:spPr>
        <p:txBody>
          <a:bodyPr wrap="square">
            <a:spAutoFit/>
          </a:bodyPr>
          <a:lstStyle/>
          <a:p>
            <a:r>
              <a:rPr lang="fr-FR" sz="2400" b="1" dirty="0"/>
              <a:t>2/3</a:t>
            </a:r>
          </a:p>
        </p:txBody>
      </p:sp>
    </p:spTree>
    <p:extLst>
      <p:ext uri="{BB962C8B-B14F-4D97-AF65-F5344CB8AC3E}">
        <p14:creationId xmlns:p14="http://schemas.microsoft.com/office/powerpoint/2010/main" val="12645443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24125" y="153987"/>
            <a:ext cx="6934200" cy="6632713"/>
          </a:xfrm>
          <a:prstGeom prst="rect">
            <a:avLst/>
          </a:prstGeom>
        </p:spPr>
      </p:pic>
      <p:sp>
        <p:nvSpPr>
          <p:cNvPr id="5" name="Rectangle 4"/>
          <p:cNvSpPr/>
          <p:nvPr/>
        </p:nvSpPr>
        <p:spPr>
          <a:xfrm>
            <a:off x="11158538" y="6116121"/>
            <a:ext cx="771525" cy="461665"/>
          </a:xfrm>
          <a:prstGeom prst="rect">
            <a:avLst/>
          </a:prstGeom>
        </p:spPr>
        <p:txBody>
          <a:bodyPr wrap="square">
            <a:spAutoFit/>
          </a:bodyPr>
          <a:lstStyle/>
          <a:p>
            <a:r>
              <a:rPr lang="fr-FR" sz="2400" b="1" dirty="0"/>
              <a:t>3/3</a:t>
            </a:r>
          </a:p>
        </p:txBody>
      </p:sp>
      <p:sp>
        <p:nvSpPr>
          <p:cNvPr id="6" name="ZoneTexte 5"/>
          <p:cNvSpPr txBox="1"/>
          <p:nvPr/>
        </p:nvSpPr>
        <p:spPr>
          <a:xfrm>
            <a:off x="7724966" y="5000625"/>
            <a:ext cx="3466718" cy="523220"/>
          </a:xfrm>
          <a:prstGeom prst="rect">
            <a:avLst/>
          </a:prstGeom>
          <a:noFill/>
        </p:spPr>
        <p:txBody>
          <a:bodyPr wrap="none" rtlCol="0">
            <a:spAutoFit/>
          </a:bodyPr>
          <a:lstStyle/>
          <a:p>
            <a:r>
              <a:rPr lang="fr-FR" sz="2800" b="1" dirty="0">
                <a:solidFill>
                  <a:srgbClr val="FF0000"/>
                </a:solidFill>
              </a:rPr>
              <a:t>Résultat : + 6 284,08 €</a:t>
            </a:r>
          </a:p>
        </p:txBody>
      </p:sp>
    </p:spTree>
    <p:extLst>
      <p:ext uri="{BB962C8B-B14F-4D97-AF65-F5344CB8AC3E}">
        <p14:creationId xmlns:p14="http://schemas.microsoft.com/office/powerpoint/2010/main" val="1950920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PRINCIPALES DEPENSES ET RECETTES</a:t>
            </a:r>
          </a:p>
        </p:txBody>
      </p:sp>
      <p:sp>
        <p:nvSpPr>
          <p:cNvPr id="2" name="Espace réservé du contenu 1"/>
          <p:cNvSpPr>
            <a:spLocks noGrp="1"/>
          </p:cNvSpPr>
          <p:nvPr>
            <p:ph idx="1"/>
          </p:nvPr>
        </p:nvSpPr>
        <p:spPr>
          <a:xfrm>
            <a:off x="838200" y="1687966"/>
            <a:ext cx="10515600" cy="4803775"/>
          </a:xfrm>
        </p:spPr>
        <p:txBody>
          <a:bodyPr>
            <a:normAutofit fontScale="92500" lnSpcReduction="20000"/>
          </a:bodyPr>
          <a:lstStyle/>
          <a:p>
            <a:r>
              <a:rPr lang="fr-FR" sz="3000" dirty="0"/>
              <a:t>Recettes</a:t>
            </a:r>
          </a:p>
          <a:p>
            <a:pPr lvl="1"/>
            <a:r>
              <a:rPr lang="fr-FR" dirty="0"/>
              <a:t>14 500 € de cotisations</a:t>
            </a:r>
          </a:p>
          <a:p>
            <a:pPr lvl="1"/>
            <a:r>
              <a:rPr lang="fr-FR" dirty="0"/>
              <a:t>1 000 € de surplus de cotisations Entrainement</a:t>
            </a:r>
          </a:p>
          <a:p>
            <a:pPr lvl="1"/>
            <a:r>
              <a:rPr lang="fr-FR" dirty="0"/>
              <a:t>5 000 € d’organisation de tournois</a:t>
            </a:r>
          </a:p>
          <a:p>
            <a:pPr lvl="1"/>
            <a:r>
              <a:rPr lang="fr-FR" dirty="0"/>
              <a:t>2 000 € Subventions municipale et départementale</a:t>
            </a:r>
          </a:p>
          <a:p>
            <a:pPr lvl="1"/>
            <a:r>
              <a:rPr lang="fr-FR" dirty="0"/>
              <a:t>2 500 € de Championnat de France (reste 1 000 € à recevoir) – Produit exceptionnel</a:t>
            </a:r>
          </a:p>
          <a:p>
            <a:pPr lvl="1"/>
            <a:endParaRPr lang="fr-FR" dirty="0"/>
          </a:p>
          <a:p>
            <a:r>
              <a:rPr lang="fr-FR" sz="3000" dirty="0"/>
              <a:t>Dépenses</a:t>
            </a:r>
          </a:p>
          <a:p>
            <a:pPr lvl="1"/>
            <a:r>
              <a:rPr lang="fr-FR" dirty="0"/>
              <a:t>8 000 € d’entraineurs</a:t>
            </a:r>
          </a:p>
          <a:p>
            <a:pPr lvl="1"/>
            <a:r>
              <a:rPr lang="fr-FR" dirty="0"/>
              <a:t>1 000 € de service civique</a:t>
            </a:r>
          </a:p>
          <a:p>
            <a:pPr lvl="1"/>
            <a:r>
              <a:rPr lang="fr-FR" dirty="0"/>
              <a:t>1 500 € de tournois jeunes</a:t>
            </a:r>
          </a:p>
          <a:p>
            <a:pPr lvl="1"/>
            <a:r>
              <a:rPr lang="fr-FR" dirty="0"/>
              <a:t>3 500 € de volants d’entrainements</a:t>
            </a:r>
          </a:p>
          <a:p>
            <a:pPr lvl="1"/>
            <a:r>
              <a:rPr lang="fr-FR" dirty="0"/>
              <a:t>900 € de formations bénévoles</a:t>
            </a:r>
          </a:p>
          <a:p>
            <a:pPr lvl="1"/>
            <a:r>
              <a:rPr lang="fr-FR" dirty="0"/>
              <a:t>500 € d’interclubs</a:t>
            </a:r>
          </a:p>
        </p:txBody>
      </p:sp>
      <p:pic>
        <p:nvPicPr>
          <p:cNvPr id="2050" name="Picture 2" descr="RÃ©sultat de recherche d'images pour &quot;bonhomme blanc comptabilitÃ©&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9570" y="4227511"/>
            <a:ext cx="2264230" cy="226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546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MODIFICATION DES STATUTS </a:t>
            </a:r>
          </a:p>
        </p:txBody>
      </p:sp>
      <p:graphicFrame>
        <p:nvGraphicFramePr>
          <p:cNvPr id="5" name="Tableau 4">
            <a:extLst>
              <a:ext uri="{FF2B5EF4-FFF2-40B4-BE49-F238E27FC236}">
                <a16:creationId xmlns:a16="http://schemas.microsoft.com/office/drawing/2014/main" xmlns="" id="{0A18CB7A-8E4D-A044-9023-2F8B6A6CC08F}"/>
              </a:ext>
            </a:extLst>
          </p:cNvPr>
          <p:cNvGraphicFramePr>
            <a:graphicFrameLocks noGrp="1"/>
          </p:cNvGraphicFramePr>
          <p:nvPr>
            <p:extLst>
              <p:ext uri="{D42A27DB-BD31-4B8C-83A1-F6EECF244321}">
                <p14:modId xmlns:p14="http://schemas.microsoft.com/office/powerpoint/2010/main" val="3002020532"/>
              </p:ext>
            </p:extLst>
          </p:nvPr>
        </p:nvGraphicFramePr>
        <p:xfrm>
          <a:off x="773906" y="1468440"/>
          <a:ext cx="10644188" cy="5261546"/>
        </p:xfrm>
        <a:graphic>
          <a:graphicData uri="http://schemas.openxmlformats.org/drawingml/2006/table">
            <a:tbl>
              <a:tblPr firstRow="1" bandRow="1">
                <a:tableStyleId>{1FECB4D8-DB02-4DC6-A0A2-4F2EBAE1DC90}</a:tableStyleId>
              </a:tblPr>
              <a:tblGrid>
                <a:gridCol w="1432301">
                  <a:extLst>
                    <a:ext uri="{9D8B030D-6E8A-4147-A177-3AD203B41FA5}">
                      <a16:colId xmlns:a16="http://schemas.microsoft.com/office/drawing/2014/main" xmlns="" val="808644063"/>
                    </a:ext>
                  </a:extLst>
                </a:gridCol>
                <a:gridCol w="3660982">
                  <a:extLst>
                    <a:ext uri="{9D8B030D-6E8A-4147-A177-3AD203B41FA5}">
                      <a16:colId xmlns:a16="http://schemas.microsoft.com/office/drawing/2014/main" xmlns="" val="1609186172"/>
                    </a:ext>
                  </a:extLst>
                </a:gridCol>
                <a:gridCol w="5550905">
                  <a:extLst>
                    <a:ext uri="{9D8B030D-6E8A-4147-A177-3AD203B41FA5}">
                      <a16:colId xmlns:a16="http://schemas.microsoft.com/office/drawing/2014/main" xmlns="" val="2771235527"/>
                    </a:ext>
                  </a:extLst>
                </a:gridCol>
              </a:tblGrid>
              <a:tr h="381524">
                <a:tc>
                  <a:txBody>
                    <a:bodyPr/>
                    <a:lstStyle/>
                    <a:p>
                      <a:pPr algn="ctr"/>
                      <a:r>
                        <a:rPr lang="fr-FR" sz="2000" dirty="0"/>
                        <a:t>N° Article</a:t>
                      </a:r>
                    </a:p>
                  </a:txBody>
                  <a:tcPr/>
                </a:tc>
                <a:tc>
                  <a:txBody>
                    <a:bodyPr/>
                    <a:lstStyle/>
                    <a:p>
                      <a:pPr algn="ctr"/>
                      <a:r>
                        <a:rPr lang="fr-FR" sz="2000" dirty="0"/>
                        <a:t>Ancienne Version</a:t>
                      </a:r>
                    </a:p>
                  </a:txBody>
                  <a:tcPr/>
                </a:tc>
                <a:tc>
                  <a:txBody>
                    <a:bodyPr/>
                    <a:lstStyle/>
                    <a:p>
                      <a:pPr algn="ctr"/>
                      <a:r>
                        <a:rPr lang="fr-FR" sz="2000" dirty="0"/>
                        <a:t>Propositions de modification</a:t>
                      </a:r>
                    </a:p>
                  </a:txBody>
                  <a:tcPr/>
                </a:tc>
                <a:extLst>
                  <a:ext uri="{0D108BD9-81ED-4DB2-BD59-A6C34878D82A}">
                    <a16:rowId xmlns:a16="http://schemas.microsoft.com/office/drawing/2014/main" xmlns="" val="4202628347"/>
                  </a:ext>
                </a:extLst>
              </a:tr>
              <a:tr h="792397">
                <a:tc>
                  <a:txBody>
                    <a:bodyPr/>
                    <a:lstStyle/>
                    <a:p>
                      <a:pPr algn="ctr"/>
                      <a:r>
                        <a:rPr lang="fr-FR" sz="1600" b="1" dirty="0"/>
                        <a:t>Article 7</a:t>
                      </a:r>
                    </a:p>
                    <a:p>
                      <a:pPr algn="ctr"/>
                      <a:r>
                        <a:rPr lang="fr-FR" sz="1600" b="1" dirty="0"/>
                        <a:t>Affiliation</a:t>
                      </a:r>
                    </a:p>
                  </a:txBody>
                  <a:tcPr/>
                </a:tc>
                <a:tc>
                  <a:txBody>
                    <a:bodyPr/>
                    <a:lstStyle/>
                    <a:p>
                      <a:r>
                        <a:rPr lang="fr-FR" sz="1600" kern="1200" dirty="0">
                          <a:solidFill>
                            <a:schemeClr val="dk1"/>
                          </a:solidFill>
                          <a:effectLst/>
                          <a:latin typeface="+mn-lt"/>
                          <a:ea typeface="+mn-ea"/>
                          <a:cs typeface="+mn-cs"/>
                        </a:rPr>
                        <a:t>L’association est affiliée à la Fédération Française de Badminton.</a:t>
                      </a:r>
                      <a:endParaRPr lang="fr-FR" sz="1600" dirty="0"/>
                    </a:p>
                  </a:txBody>
                  <a:tcPr/>
                </a:tc>
                <a:tc>
                  <a:txBody>
                    <a:bodyPr/>
                    <a:lstStyle/>
                    <a:p>
                      <a:r>
                        <a:rPr lang="fr-FR" sz="1600" kern="1200" dirty="0">
                          <a:solidFill>
                            <a:schemeClr val="dk1"/>
                          </a:solidFill>
                          <a:effectLst/>
                          <a:latin typeface="+mn-lt"/>
                          <a:ea typeface="+mn-ea"/>
                          <a:cs typeface="+mn-cs"/>
                        </a:rPr>
                        <a:t>L’association est affiliée à la Fédération Française de Badminton, et </a:t>
                      </a:r>
                      <a:r>
                        <a:rPr lang="fr-FR" sz="1600" kern="1200" dirty="0">
                          <a:solidFill>
                            <a:schemeClr val="dk1"/>
                          </a:solidFill>
                          <a:effectLst/>
                          <a:highlight>
                            <a:srgbClr val="FFFF00"/>
                          </a:highlight>
                          <a:latin typeface="+mn-lt"/>
                          <a:ea typeface="+mn-ea"/>
                          <a:cs typeface="+mn-cs"/>
                        </a:rPr>
                        <a:t>se conforme aux statuts et au règlement intérieur de cette fédération</a:t>
                      </a:r>
                      <a:r>
                        <a:rPr lang="fr-FR" sz="1600" kern="1200" dirty="0">
                          <a:solidFill>
                            <a:schemeClr val="dk1"/>
                          </a:solidFill>
                          <a:effectLst/>
                          <a:latin typeface="+mn-lt"/>
                          <a:ea typeface="+mn-ea"/>
                          <a:cs typeface="+mn-cs"/>
                        </a:rPr>
                        <a:t>.</a:t>
                      </a:r>
                      <a:endParaRPr lang="fr-FR" sz="1600" dirty="0"/>
                    </a:p>
                  </a:txBody>
                  <a:tcPr/>
                </a:tc>
                <a:extLst>
                  <a:ext uri="{0D108BD9-81ED-4DB2-BD59-A6C34878D82A}">
                    <a16:rowId xmlns:a16="http://schemas.microsoft.com/office/drawing/2014/main" xmlns="" val="3686591959"/>
                  </a:ext>
                </a:extLst>
              </a:tr>
              <a:tr h="1261966">
                <a:tc>
                  <a:txBody>
                    <a:bodyPr/>
                    <a:lstStyle/>
                    <a:p>
                      <a:pPr algn="ctr"/>
                      <a:r>
                        <a:rPr lang="fr-FR" sz="1600" b="1" dirty="0"/>
                        <a:t>Article 9</a:t>
                      </a:r>
                    </a:p>
                    <a:p>
                      <a:pPr algn="ctr"/>
                      <a:r>
                        <a:rPr lang="fr-FR" sz="1600" b="1" dirty="0"/>
                        <a:t>Radiation ou perte de la qualité de membre</a:t>
                      </a:r>
                    </a:p>
                  </a:txBody>
                  <a:tcPr/>
                </a:tc>
                <a:tc>
                  <a:txBody>
                    <a:bodyPr/>
                    <a:lstStyle/>
                    <a:p>
                      <a:r>
                        <a:rPr lang="fr-FR" sz="1600" dirty="0"/>
                        <a:t>La qualité de membre se perd par: La démission, La radiation…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La qualité de membre se perd par: La démission, </a:t>
                      </a:r>
                      <a:r>
                        <a:rPr lang="fr-FR" sz="1600" dirty="0">
                          <a:highlight>
                            <a:srgbClr val="FFFF00"/>
                          </a:highlight>
                        </a:rPr>
                        <a:t>le décès,</a:t>
                      </a:r>
                      <a:r>
                        <a:rPr lang="fr-FR" sz="1600" dirty="0"/>
                        <a:t> la radiation…</a:t>
                      </a:r>
                    </a:p>
                  </a:txBody>
                  <a:tcPr/>
                </a:tc>
                <a:extLst>
                  <a:ext uri="{0D108BD9-81ED-4DB2-BD59-A6C34878D82A}">
                    <a16:rowId xmlns:a16="http://schemas.microsoft.com/office/drawing/2014/main" xmlns="" val="1740869186"/>
                  </a:ext>
                </a:extLst>
              </a:tr>
              <a:tr h="1731534">
                <a:tc>
                  <a:txBody>
                    <a:bodyPr/>
                    <a:lstStyle/>
                    <a:p>
                      <a:pPr algn="ctr"/>
                      <a:endParaRPr lang="fr-FR" sz="1600" b="1" dirty="0"/>
                    </a:p>
                    <a:p>
                      <a:pPr algn="ctr"/>
                      <a:endParaRPr lang="fr-FR" sz="1600" b="1" dirty="0"/>
                    </a:p>
                    <a:p>
                      <a:pPr algn="ctr"/>
                      <a:r>
                        <a:rPr lang="fr-FR" sz="1600" b="1" dirty="0"/>
                        <a:t>Article 10</a:t>
                      </a:r>
                    </a:p>
                    <a:p>
                      <a:pPr algn="ctr"/>
                      <a:r>
                        <a:rPr lang="fr-FR" sz="1600" b="1" dirty="0"/>
                        <a:t>Conseil</a:t>
                      </a:r>
                    </a:p>
                    <a:p>
                      <a:pPr algn="ctr"/>
                      <a:r>
                        <a:rPr lang="fr-FR" sz="1600" b="1" dirty="0"/>
                        <a:t>D’admin.</a:t>
                      </a:r>
                    </a:p>
                  </a:txBody>
                  <a:tcPr/>
                </a:tc>
                <a:tc>
                  <a:txBody>
                    <a:bodyPr/>
                    <a:lstStyle/>
                    <a:p>
                      <a:endParaRPr lang="fr-FR" sz="1600" dirty="0"/>
                    </a:p>
                  </a:txBody>
                  <a:tcPr/>
                </a:tc>
                <a:tc>
                  <a:txBody>
                    <a:bodyPr/>
                    <a:lstStyle/>
                    <a:p>
                      <a:r>
                        <a:rPr lang="fr-FR" sz="1600" dirty="0">
                          <a:highlight>
                            <a:srgbClr val="FFFF00"/>
                          </a:highlight>
                        </a:rPr>
                        <a:t>Suppression</a:t>
                      </a:r>
                    </a:p>
                    <a:p>
                      <a:pPr marL="285750" indent="-285750">
                        <a:buFontTx/>
                        <a:buChar char="-"/>
                      </a:pPr>
                      <a:r>
                        <a:rPr lang="fr-FR" sz="1600" dirty="0"/>
                        <a:t>La fonction de membre du CA est gratuite</a:t>
                      </a:r>
                    </a:p>
                    <a:p>
                      <a:pPr marL="285750" indent="-285750">
                        <a:buFontTx/>
                        <a:buChar char="-"/>
                      </a:pPr>
                      <a:r>
                        <a:rPr lang="fr-FR" sz="1600" dirty="0"/>
                        <a:t>Le conseil est renouvelé par tiers tous les ans</a:t>
                      </a:r>
                    </a:p>
                    <a:p>
                      <a:pPr marL="285750" indent="-285750">
                        <a:buFontTx/>
                        <a:buChar char="-"/>
                      </a:pPr>
                      <a:endParaRPr lang="fr-FR" sz="1600" dirty="0"/>
                    </a:p>
                    <a:p>
                      <a:pPr marL="0" indent="0">
                        <a:buFontTx/>
                        <a:buNone/>
                      </a:pPr>
                      <a:r>
                        <a:rPr lang="fr-FR" sz="1600" dirty="0">
                          <a:highlight>
                            <a:srgbClr val="FFFF00"/>
                          </a:highlight>
                        </a:rPr>
                        <a:t>Ajout</a:t>
                      </a:r>
                    </a:p>
                    <a:p>
                      <a:pPr marL="285750" indent="-285750">
                        <a:buFontTx/>
                        <a:buChar char="-"/>
                      </a:pPr>
                      <a:r>
                        <a:rPr lang="fr-FR" sz="1600" dirty="0"/>
                        <a:t>Tout membre du conseil qui n’aura pas assisté à trois réunions dans l’année sera considéré comme démissionnaire.</a:t>
                      </a:r>
                    </a:p>
                  </a:txBody>
                  <a:tcPr/>
                </a:tc>
                <a:extLst>
                  <a:ext uri="{0D108BD9-81ED-4DB2-BD59-A6C34878D82A}">
                    <a16:rowId xmlns:a16="http://schemas.microsoft.com/office/drawing/2014/main" xmlns="" val="1325615195"/>
                  </a:ext>
                </a:extLst>
              </a:tr>
              <a:tr h="933386">
                <a:tc>
                  <a:txBody>
                    <a:bodyPr/>
                    <a:lstStyle/>
                    <a:p>
                      <a:pPr algn="ctr"/>
                      <a:endParaRPr lang="fr-FR" sz="1600" b="1" dirty="0"/>
                    </a:p>
                    <a:p>
                      <a:pPr algn="ctr"/>
                      <a:r>
                        <a:rPr lang="fr-FR" sz="1600" b="1" dirty="0"/>
                        <a:t>Article 11</a:t>
                      </a:r>
                    </a:p>
                    <a:p>
                      <a:pPr algn="ctr"/>
                      <a:r>
                        <a:rPr lang="fr-FR" sz="1600" b="1" dirty="0"/>
                        <a:t>Le bureau</a:t>
                      </a:r>
                    </a:p>
                  </a:txBody>
                  <a:tcPr/>
                </a:tc>
                <a:tc>
                  <a:txBody>
                    <a:bodyPr/>
                    <a:lstStyle/>
                    <a:p>
                      <a:endParaRPr lang="fr-FR" sz="1600" dirty="0"/>
                    </a:p>
                  </a:txBody>
                  <a:tcPr/>
                </a:tc>
                <a:tc>
                  <a:txBody>
                    <a:bodyPr/>
                    <a:lstStyle/>
                    <a:p>
                      <a:pPr marL="0" indent="0">
                        <a:buFontTx/>
                        <a:buNone/>
                      </a:pPr>
                      <a:endParaRPr lang="fr-FR" sz="1600" dirty="0">
                        <a:highlight>
                          <a:srgbClr val="FFFF00"/>
                        </a:highlight>
                      </a:endParaRPr>
                    </a:p>
                    <a:p>
                      <a:pPr marL="0" indent="0">
                        <a:buFontTx/>
                        <a:buNone/>
                      </a:pPr>
                      <a:r>
                        <a:rPr lang="fr-FR" sz="1600" dirty="0">
                          <a:highlight>
                            <a:srgbClr val="FFFF00"/>
                          </a:highlight>
                        </a:rPr>
                        <a:t>Suppression</a:t>
                      </a:r>
                    </a:p>
                    <a:p>
                      <a:pPr marL="285750" indent="-285750">
                        <a:buFontTx/>
                        <a:buChar char="-"/>
                      </a:pPr>
                      <a:r>
                        <a:rPr lang="fr-FR" sz="1600" dirty="0"/>
                        <a:t>Les fonctions de membres du bureau sont gratuites.</a:t>
                      </a:r>
                    </a:p>
                  </a:txBody>
                  <a:tcPr/>
                </a:tc>
                <a:extLst>
                  <a:ext uri="{0D108BD9-81ED-4DB2-BD59-A6C34878D82A}">
                    <a16:rowId xmlns:a16="http://schemas.microsoft.com/office/drawing/2014/main" xmlns="" val="4153589293"/>
                  </a:ext>
                </a:extLst>
              </a:tr>
            </a:tbl>
          </a:graphicData>
        </a:graphic>
      </p:graphicFrame>
    </p:spTree>
    <p:extLst>
      <p:ext uri="{BB962C8B-B14F-4D97-AF65-F5344CB8AC3E}">
        <p14:creationId xmlns:p14="http://schemas.microsoft.com/office/powerpoint/2010/main" val="308889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COUT DES </a:t>
            </a:r>
            <a:r>
              <a:rPr lang="fr-FR" sz="4800" b="1" dirty="0" smtClean="0">
                <a:solidFill>
                  <a:schemeClr val="tx1"/>
                </a:solidFill>
              </a:rPr>
              <a:t>JEUNES ET DES ADULTES</a:t>
            </a:r>
            <a:endParaRPr lang="fr-FR" sz="4800" b="1" dirty="0">
              <a:solidFill>
                <a:schemeClr val="tx1"/>
              </a:solidFill>
            </a:endParaRPr>
          </a:p>
        </p:txBody>
      </p:sp>
      <p:sp>
        <p:nvSpPr>
          <p:cNvPr id="2" name="Espace réservé du contenu 1"/>
          <p:cNvSpPr>
            <a:spLocks noGrp="1"/>
          </p:cNvSpPr>
          <p:nvPr>
            <p:ph idx="1"/>
          </p:nvPr>
        </p:nvSpPr>
        <p:spPr/>
        <p:txBody>
          <a:bodyPr>
            <a:normAutofit/>
          </a:bodyPr>
          <a:lstStyle/>
          <a:p>
            <a:endParaRPr lang="fr-FR" dirty="0" smtClean="0"/>
          </a:p>
          <a:p>
            <a:r>
              <a:rPr lang="fr-FR" dirty="0" smtClean="0"/>
              <a:t>Coût moyen d’un jeune pour le club = 110 €</a:t>
            </a:r>
          </a:p>
          <a:p>
            <a:pPr lvl="1"/>
            <a:r>
              <a:rPr lang="fr-FR" sz="2000" dirty="0" smtClean="0"/>
              <a:t>Entraineur – Compétitions jeunes – Volants </a:t>
            </a:r>
            <a:endParaRPr lang="fr-FR" sz="2000" dirty="0"/>
          </a:p>
          <a:p>
            <a:pPr lvl="1"/>
            <a:endParaRPr lang="fr-FR" dirty="0"/>
          </a:p>
          <a:p>
            <a:r>
              <a:rPr lang="fr-FR" dirty="0" smtClean="0"/>
              <a:t>Coût moyen d’un adulte pour le club = 30 €</a:t>
            </a:r>
          </a:p>
          <a:p>
            <a:pPr lvl="1"/>
            <a:r>
              <a:rPr lang="fr-FR" sz="2000" dirty="0" smtClean="0"/>
              <a:t>Entraineur – Interclub – Volants – Départementaux </a:t>
            </a:r>
          </a:p>
          <a:p>
            <a:pPr marL="457200" lvl="1" indent="0">
              <a:buNone/>
            </a:pPr>
            <a:endParaRPr lang="fr-FR" dirty="0"/>
          </a:p>
        </p:txBody>
      </p:sp>
      <p:pic>
        <p:nvPicPr>
          <p:cNvPr id="5122" name="Picture 2" descr="RÃ©sultat de recherche d'images pour &quot;bonhomme blanc cou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1305" y="1920498"/>
            <a:ext cx="2982495" cy="298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0034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SITUATION FINANCIERE EN BANQUE AU 30/06/19</a:t>
            </a:r>
          </a:p>
        </p:txBody>
      </p:sp>
      <p:sp>
        <p:nvSpPr>
          <p:cNvPr id="2" name="Espace réservé du contenu 1"/>
          <p:cNvSpPr>
            <a:spLocks noGrp="1"/>
          </p:cNvSpPr>
          <p:nvPr>
            <p:ph idx="1"/>
          </p:nvPr>
        </p:nvSpPr>
        <p:spPr/>
        <p:txBody>
          <a:bodyPr>
            <a:normAutofit/>
          </a:bodyPr>
          <a:lstStyle/>
          <a:p>
            <a:pPr marL="0" indent="0">
              <a:buNone/>
            </a:pPr>
            <a:r>
              <a:rPr lang="fr-FR" dirty="0"/>
              <a:t>Montant en banque au 30/06/2019 :</a:t>
            </a:r>
          </a:p>
          <a:p>
            <a:endParaRPr lang="fr-FR" dirty="0"/>
          </a:p>
          <a:p>
            <a:pPr marL="0" indent="0" algn="ctr">
              <a:buNone/>
            </a:pPr>
            <a:r>
              <a:rPr lang="fr-FR" sz="4000" b="1" dirty="0"/>
              <a:t>5 075,72 €</a:t>
            </a:r>
          </a:p>
        </p:txBody>
      </p:sp>
    </p:spTree>
    <p:extLst>
      <p:ext uri="{BB962C8B-B14F-4D97-AF65-F5344CB8AC3E}">
        <p14:creationId xmlns:p14="http://schemas.microsoft.com/office/powerpoint/2010/main" val="19375229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VOTE DU </a:t>
            </a:r>
            <a:r>
              <a:rPr lang="fr-FR" sz="4800" b="1">
                <a:solidFill>
                  <a:schemeClr val="tx1"/>
                </a:solidFill>
              </a:rPr>
              <a:t>RAPPORT FINANCIER</a:t>
            </a:r>
            <a:endParaRPr lang="fr-FR" sz="4800" b="1" dirty="0">
              <a:solidFill>
                <a:schemeClr val="tx1"/>
              </a:solidFill>
            </a:endParaRPr>
          </a:p>
        </p:txBody>
      </p:sp>
      <p:pic>
        <p:nvPicPr>
          <p:cNvPr id="5" name="Picture 4" descr="RÃ©sultat de recherche d'images pour &quot;a voter&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9759789">
            <a:off x="599747" y="2607555"/>
            <a:ext cx="4487779" cy="165702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6096000" y="3952225"/>
            <a:ext cx="4625788" cy="1384995"/>
          </a:xfrm>
          <a:prstGeom prst="rect">
            <a:avLst/>
          </a:prstGeom>
          <a:noFill/>
        </p:spPr>
        <p:txBody>
          <a:bodyPr wrap="square" rtlCol="0">
            <a:spAutoFit/>
          </a:bodyPr>
          <a:lstStyle/>
          <a:p>
            <a:r>
              <a:rPr lang="fr-FR" sz="2800" dirty="0"/>
              <a:t>Voix POUR :</a:t>
            </a:r>
          </a:p>
          <a:p>
            <a:r>
              <a:rPr lang="fr-FR" sz="2800" dirty="0"/>
              <a:t>Voix ABSTENTION :</a:t>
            </a:r>
          </a:p>
          <a:p>
            <a:r>
              <a:rPr lang="fr-FR" sz="2800" dirty="0"/>
              <a:t>Voix CONTRE : </a:t>
            </a:r>
          </a:p>
        </p:txBody>
      </p:sp>
    </p:spTree>
    <p:extLst>
      <p:ext uri="{BB962C8B-B14F-4D97-AF65-F5344CB8AC3E}">
        <p14:creationId xmlns:p14="http://schemas.microsoft.com/office/powerpoint/2010/main" val="36072824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CONSEIL D’ADMINISTRATION ACTUEL</a:t>
            </a:r>
          </a:p>
        </p:txBody>
      </p:sp>
      <p:pic>
        <p:nvPicPr>
          <p:cNvPr id="3" name="Image 2"/>
          <p:cNvPicPr>
            <a:picLocks noChangeAspect="1"/>
          </p:cNvPicPr>
          <p:nvPr/>
        </p:nvPicPr>
        <p:blipFill>
          <a:blip r:embed="rId2"/>
          <a:stretch>
            <a:fillRect/>
          </a:stretch>
        </p:blipFill>
        <p:spPr>
          <a:xfrm>
            <a:off x="98371" y="1583392"/>
            <a:ext cx="4733110" cy="2031378"/>
          </a:xfrm>
          <a:prstGeom prst="rect">
            <a:avLst/>
          </a:prstGeom>
        </p:spPr>
      </p:pic>
      <p:pic>
        <p:nvPicPr>
          <p:cNvPr id="5" name="Image 4"/>
          <p:cNvPicPr>
            <a:picLocks noChangeAspect="1"/>
          </p:cNvPicPr>
          <p:nvPr/>
        </p:nvPicPr>
        <p:blipFill>
          <a:blip r:embed="rId3"/>
          <a:stretch>
            <a:fillRect/>
          </a:stretch>
        </p:blipFill>
        <p:spPr>
          <a:xfrm>
            <a:off x="4996569" y="1583391"/>
            <a:ext cx="4677520" cy="2075863"/>
          </a:xfrm>
          <a:prstGeom prst="rect">
            <a:avLst/>
          </a:prstGeom>
        </p:spPr>
      </p:pic>
      <p:pic>
        <p:nvPicPr>
          <p:cNvPr id="6" name="Image 5"/>
          <p:cNvPicPr>
            <a:picLocks noChangeAspect="1"/>
          </p:cNvPicPr>
          <p:nvPr/>
        </p:nvPicPr>
        <p:blipFill>
          <a:blip r:embed="rId4"/>
          <a:stretch>
            <a:fillRect/>
          </a:stretch>
        </p:blipFill>
        <p:spPr>
          <a:xfrm>
            <a:off x="9839177" y="1546411"/>
            <a:ext cx="1625264" cy="2112843"/>
          </a:xfrm>
          <a:prstGeom prst="rect">
            <a:avLst/>
          </a:prstGeom>
        </p:spPr>
      </p:pic>
      <p:pic>
        <p:nvPicPr>
          <p:cNvPr id="7" name="Image 6"/>
          <p:cNvPicPr>
            <a:picLocks noChangeAspect="1"/>
          </p:cNvPicPr>
          <p:nvPr/>
        </p:nvPicPr>
        <p:blipFill>
          <a:blip r:embed="rId5"/>
          <a:stretch>
            <a:fillRect/>
          </a:stretch>
        </p:blipFill>
        <p:spPr>
          <a:xfrm>
            <a:off x="645696" y="3741142"/>
            <a:ext cx="1442412" cy="1557295"/>
          </a:xfrm>
          <a:prstGeom prst="rect">
            <a:avLst/>
          </a:prstGeom>
        </p:spPr>
      </p:pic>
      <p:pic>
        <p:nvPicPr>
          <p:cNvPr id="8" name="Image 7"/>
          <p:cNvPicPr>
            <a:picLocks noChangeAspect="1"/>
          </p:cNvPicPr>
          <p:nvPr/>
        </p:nvPicPr>
        <p:blipFill>
          <a:blip r:embed="rId6"/>
          <a:stretch>
            <a:fillRect/>
          </a:stretch>
        </p:blipFill>
        <p:spPr>
          <a:xfrm>
            <a:off x="2560716" y="3742564"/>
            <a:ext cx="4126687" cy="1450438"/>
          </a:xfrm>
          <a:prstGeom prst="rect">
            <a:avLst/>
          </a:prstGeom>
        </p:spPr>
      </p:pic>
      <p:pic>
        <p:nvPicPr>
          <p:cNvPr id="9" name="Image 8"/>
          <p:cNvPicPr>
            <a:picLocks noChangeAspect="1"/>
          </p:cNvPicPr>
          <p:nvPr/>
        </p:nvPicPr>
        <p:blipFill>
          <a:blip r:embed="rId7"/>
          <a:stretch>
            <a:fillRect/>
          </a:stretch>
        </p:blipFill>
        <p:spPr>
          <a:xfrm>
            <a:off x="7156643" y="3768438"/>
            <a:ext cx="4075464" cy="1475707"/>
          </a:xfrm>
          <a:prstGeom prst="rect">
            <a:avLst/>
          </a:prstGeom>
        </p:spPr>
      </p:pic>
      <p:pic>
        <p:nvPicPr>
          <p:cNvPr id="10" name="Image 9"/>
          <p:cNvPicPr>
            <a:picLocks noChangeAspect="1"/>
          </p:cNvPicPr>
          <p:nvPr/>
        </p:nvPicPr>
        <p:blipFill>
          <a:blip r:embed="rId8"/>
          <a:stretch>
            <a:fillRect/>
          </a:stretch>
        </p:blipFill>
        <p:spPr>
          <a:xfrm>
            <a:off x="1512697" y="5375151"/>
            <a:ext cx="4063865" cy="1348758"/>
          </a:xfrm>
          <a:prstGeom prst="rect">
            <a:avLst/>
          </a:prstGeom>
        </p:spPr>
      </p:pic>
      <p:pic>
        <p:nvPicPr>
          <p:cNvPr id="11" name="Image 10"/>
          <p:cNvPicPr>
            <a:picLocks noChangeAspect="1"/>
          </p:cNvPicPr>
          <p:nvPr/>
        </p:nvPicPr>
        <p:blipFill>
          <a:blip r:embed="rId9"/>
          <a:stretch>
            <a:fillRect/>
          </a:stretch>
        </p:blipFill>
        <p:spPr>
          <a:xfrm>
            <a:off x="6096000" y="5330541"/>
            <a:ext cx="3989696" cy="1411281"/>
          </a:xfrm>
          <a:prstGeom prst="rect">
            <a:avLst/>
          </a:prstGeom>
        </p:spPr>
      </p:pic>
      <p:sp>
        <p:nvSpPr>
          <p:cNvPr id="13" name="Multiplier 12"/>
          <p:cNvSpPr/>
          <p:nvPr/>
        </p:nvSpPr>
        <p:spPr>
          <a:xfrm>
            <a:off x="7630184" y="3340988"/>
            <a:ext cx="921327" cy="2034163"/>
          </a:xfrm>
          <a:prstGeom prst="mathMultiply">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p:cNvCxnSpPr/>
          <p:nvPr/>
        </p:nvCxnSpPr>
        <p:spPr>
          <a:xfrm flipH="1">
            <a:off x="7628538" y="3845645"/>
            <a:ext cx="817630" cy="1045705"/>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7628538" y="3796793"/>
            <a:ext cx="817630" cy="1094557"/>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5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ELECTION DES NOUVEAUX MEMBRES DU C.A. ET VOTE</a:t>
            </a:r>
          </a:p>
        </p:txBody>
      </p:sp>
      <p:sp>
        <p:nvSpPr>
          <p:cNvPr id="2" name="Espace réservé du contenu 1"/>
          <p:cNvSpPr>
            <a:spLocks noGrp="1"/>
          </p:cNvSpPr>
          <p:nvPr>
            <p:ph idx="1"/>
          </p:nvPr>
        </p:nvSpPr>
        <p:spPr/>
        <p:txBody>
          <a:bodyPr>
            <a:normAutofit/>
          </a:bodyPr>
          <a:lstStyle/>
          <a:p>
            <a:r>
              <a:rPr lang="fr-FR" dirty="0"/>
              <a:t>Qui se présente ?</a:t>
            </a:r>
          </a:p>
        </p:txBody>
      </p:sp>
      <p:sp>
        <p:nvSpPr>
          <p:cNvPr id="5" name="ZoneTexte 4"/>
          <p:cNvSpPr txBox="1"/>
          <p:nvPr/>
        </p:nvSpPr>
        <p:spPr>
          <a:xfrm>
            <a:off x="6191534" y="4607303"/>
            <a:ext cx="4625788" cy="1384995"/>
          </a:xfrm>
          <a:prstGeom prst="rect">
            <a:avLst/>
          </a:prstGeom>
          <a:noFill/>
        </p:spPr>
        <p:txBody>
          <a:bodyPr wrap="square" rtlCol="0">
            <a:spAutoFit/>
          </a:bodyPr>
          <a:lstStyle/>
          <a:p>
            <a:r>
              <a:rPr lang="fr-FR" sz="2800" dirty="0"/>
              <a:t>Voix POUR :</a:t>
            </a:r>
          </a:p>
          <a:p>
            <a:r>
              <a:rPr lang="fr-FR" sz="2800" dirty="0"/>
              <a:t>Voix ABSTENTION :</a:t>
            </a:r>
          </a:p>
          <a:p>
            <a:r>
              <a:rPr lang="fr-FR" sz="2800" dirty="0"/>
              <a:t>Voix CONTRE : </a:t>
            </a:r>
          </a:p>
        </p:txBody>
      </p:sp>
      <p:pic>
        <p:nvPicPr>
          <p:cNvPr id="6" name="Picture 4" descr="RÃ©sultat de recherche d'images pour &quot;a vot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59789">
            <a:off x="545155" y="4193926"/>
            <a:ext cx="4487779" cy="165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69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PROJET DU CLUB POUR LA SAISON 2019/2020 </a:t>
            </a:r>
          </a:p>
        </p:txBody>
      </p:sp>
      <p:sp>
        <p:nvSpPr>
          <p:cNvPr id="5" name="Espace réservé du contenu 1"/>
          <p:cNvSpPr>
            <a:spLocks noGrp="1"/>
          </p:cNvSpPr>
          <p:nvPr>
            <p:ph idx="1"/>
          </p:nvPr>
        </p:nvSpPr>
        <p:spPr>
          <a:xfrm>
            <a:off x="758301" y="1745725"/>
            <a:ext cx="11353800" cy="5032375"/>
          </a:xfrm>
        </p:spPr>
        <p:txBody>
          <a:bodyPr>
            <a:normAutofit/>
          </a:bodyPr>
          <a:lstStyle/>
          <a:p>
            <a:r>
              <a:rPr lang="fr-FR" dirty="0"/>
              <a:t>Continuer </a:t>
            </a:r>
            <a:r>
              <a:rPr lang="fr-FR" b="1" dirty="0"/>
              <a:t>la structuration et la pérennité </a:t>
            </a:r>
            <a:r>
              <a:rPr lang="fr-FR" dirty="0"/>
              <a:t>du club</a:t>
            </a:r>
          </a:p>
          <a:p>
            <a:pPr lvl="1"/>
            <a:r>
              <a:rPr lang="fr-FR" dirty="0"/>
              <a:t>Fidéliser les licenciés</a:t>
            </a:r>
          </a:p>
          <a:p>
            <a:pPr lvl="1"/>
            <a:r>
              <a:rPr lang="fr-FR" dirty="0"/>
              <a:t>Qualité des encadrements et des entrainements =&gt; Emploi</a:t>
            </a:r>
          </a:p>
          <a:p>
            <a:pPr lvl="1"/>
            <a:r>
              <a:rPr lang="fr-FR" dirty="0"/>
              <a:t>Formation des bénévoles encadrants</a:t>
            </a:r>
          </a:p>
          <a:p>
            <a:r>
              <a:rPr lang="fr-FR" dirty="0"/>
              <a:t>Faire progresser notre </a:t>
            </a:r>
            <a:r>
              <a:rPr lang="fr-FR" b="1" dirty="0"/>
              <a:t>école de badminton </a:t>
            </a:r>
            <a:r>
              <a:rPr lang="fr-FR" dirty="0"/>
              <a:t>(3 étoiles sur 5)</a:t>
            </a:r>
          </a:p>
          <a:p>
            <a:pPr lvl="1"/>
            <a:r>
              <a:rPr lang="fr-FR" dirty="0"/>
              <a:t>Proposer des entrainements à tous les jeunes</a:t>
            </a:r>
          </a:p>
          <a:p>
            <a:pPr lvl="1"/>
            <a:r>
              <a:rPr lang="fr-FR" dirty="0"/>
              <a:t>Adapter les entrainements aux demandes des licenciés</a:t>
            </a:r>
          </a:p>
          <a:p>
            <a:pPr lvl="1"/>
            <a:r>
              <a:rPr lang="fr-FR" dirty="0"/>
              <a:t>Former et conserver les joueurs</a:t>
            </a:r>
            <a:endParaRPr lang="fr-FR" sz="2000" b="1" dirty="0"/>
          </a:p>
          <a:p>
            <a:r>
              <a:rPr lang="fr-FR" dirty="0"/>
              <a:t>Renforcer la </a:t>
            </a:r>
            <a:r>
              <a:rPr lang="fr-FR" b="1" dirty="0"/>
              <a:t>convivialité</a:t>
            </a:r>
          </a:p>
          <a:p>
            <a:pPr lvl="1"/>
            <a:r>
              <a:rPr lang="fr-FR" dirty="0"/>
              <a:t>S’adapter à la demande des licenciés</a:t>
            </a:r>
          </a:p>
          <a:p>
            <a:pPr lvl="1"/>
            <a:r>
              <a:rPr lang="fr-FR" dirty="0"/>
              <a:t>Proposer de la nouveauté</a:t>
            </a:r>
          </a:p>
          <a:p>
            <a:pPr lvl="1"/>
            <a:endParaRPr lang="fr-FR" b="1" dirty="0"/>
          </a:p>
          <a:p>
            <a:pPr lvl="1"/>
            <a:endParaRPr lang="fr-FR" b="1" dirty="0"/>
          </a:p>
          <a:p>
            <a:pPr lvl="1"/>
            <a:endParaRPr lang="fr-FR" b="1" dirty="0"/>
          </a:p>
          <a:p>
            <a:endParaRPr lang="fr-FR" sz="3200" dirty="0"/>
          </a:p>
        </p:txBody>
      </p:sp>
      <p:pic>
        <p:nvPicPr>
          <p:cNvPr id="6146" name="Picture 2" descr="RÃ©sultat de recherche d'images pour &quot;bonhomme blanc structura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9602" y="1557421"/>
            <a:ext cx="2852499" cy="17647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Ã©sultat de recherche d'images pour &quot;bonhomme blanc convivialitÃ©&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5201" y="5047664"/>
            <a:ext cx="1617936" cy="161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3581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STRUCTURATION / PERENNITE</a:t>
            </a:r>
          </a:p>
        </p:txBody>
      </p:sp>
      <p:sp>
        <p:nvSpPr>
          <p:cNvPr id="5" name="Espace réservé du contenu 1"/>
          <p:cNvSpPr>
            <a:spLocks noGrp="1"/>
          </p:cNvSpPr>
          <p:nvPr>
            <p:ph idx="1"/>
          </p:nvPr>
        </p:nvSpPr>
        <p:spPr>
          <a:xfrm>
            <a:off x="838199" y="1819922"/>
            <a:ext cx="11134725" cy="4714044"/>
          </a:xfrm>
        </p:spPr>
        <p:txBody>
          <a:bodyPr>
            <a:normAutofit fontScale="70000" lnSpcReduction="20000"/>
          </a:bodyPr>
          <a:lstStyle/>
          <a:p>
            <a:r>
              <a:rPr lang="fr-FR" sz="4000" dirty="0"/>
              <a:t>Création du GE Centre (40% CBC 63 – 40% CUC – 20% Comité) =&gt; Partage des coûts </a:t>
            </a:r>
            <a:r>
              <a:rPr lang="fr-FR" sz="4000" i="1" dirty="0"/>
              <a:t>(Gwenaëlle Mage trésorière du GE Centre)</a:t>
            </a:r>
          </a:p>
          <a:p>
            <a:endParaRPr lang="fr-FR" sz="4000" b="1" dirty="0"/>
          </a:p>
          <a:p>
            <a:r>
              <a:rPr lang="fr-FR" sz="4000" dirty="0"/>
              <a:t>Entraineur fixe = Stabilité du club, des entrainements, du suivi…</a:t>
            </a:r>
          </a:p>
          <a:p>
            <a:endParaRPr lang="fr-FR" sz="4000" dirty="0"/>
          </a:p>
          <a:p>
            <a:r>
              <a:rPr lang="fr-FR" sz="4000" dirty="0"/>
              <a:t>Entraineur supplémentaire pour aide à l’encadrement (manque de bénévoles également)</a:t>
            </a:r>
          </a:p>
          <a:p>
            <a:endParaRPr lang="fr-FR" sz="4000" dirty="0"/>
          </a:p>
          <a:p>
            <a:r>
              <a:rPr lang="fr-FR" sz="4000" dirty="0"/>
              <a:t>Entrainement par des bénévoles </a:t>
            </a:r>
          </a:p>
          <a:p>
            <a:endParaRPr lang="fr-FR" sz="4000" dirty="0"/>
          </a:p>
          <a:p>
            <a:r>
              <a:rPr lang="fr-FR" sz="4000" dirty="0"/>
              <a:t>Fidéliser les licenciés =&gt; diminuer les 40% de renouvellement</a:t>
            </a:r>
          </a:p>
          <a:p>
            <a:endParaRPr lang="fr-FR" sz="3200" dirty="0"/>
          </a:p>
          <a:p>
            <a:endParaRPr lang="fr-FR" sz="3200" dirty="0"/>
          </a:p>
          <a:p>
            <a:endParaRPr lang="fr-FR" sz="3200" dirty="0"/>
          </a:p>
          <a:p>
            <a:endParaRPr lang="fr-FR" sz="3200" dirty="0"/>
          </a:p>
          <a:p>
            <a:endParaRPr lang="fr-FR" sz="3200" dirty="0"/>
          </a:p>
        </p:txBody>
      </p:sp>
    </p:spTree>
    <p:extLst>
      <p:ext uri="{BB962C8B-B14F-4D97-AF65-F5344CB8AC3E}">
        <p14:creationId xmlns:p14="http://schemas.microsoft.com/office/powerpoint/2010/main" val="38758164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STRUCTURATION / PERENNITÉ</a:t>
            </a:r>
          </a:p>
        </p:txBody>
      </p:sp>
      <p:sp>
        <p:nvSpPr>
          <p:cNvPr id="5" name="Espace réservé du contenu 1"/>
          <p:cNvSpPr>
            <a:spLocks noGrp="1"/>
          </p:cNvSpPr>
          <p:nvPr>
            <p:ph idx="1"/>
          </p:nvPr>
        </p:nvSpPr>
        <p:spPr>
          <a:xfrm>
            <a:off x="838199" y="1825624"/>
            <a:ext cx="11091863" cy="5032376"/>
          </a:xfrm>
        </p:spPr>
        <p:txBody>
          <a:bodyPr>
            <a:normAutofit/>
          </a:bodyPr>
          <a:lstStyle/>
          <a:p>
            <a:r>
              <a:rPr lang="fr-FR" dirty="0"/>
              <a:t>Recherche de partenaires/subventions =&gt; Pérennité de l’emploi (augmentation du nombre d’heures pour encadrement supplémentaire des entrainements, des tournois), Prise en charge de tournois…</a:t>
            </a:r>
          </a:p>
          <a:p>
            <a:endParaRPr lang="fr-FR" dirty="0"/>
          </a:p>
          <a:p>
            <a:r>
              <a:rPr lang="fr-FR" dirty="0"/>
              <a:t>Besoin de bénévoles dans plusieurs domaines : </a:t>
            </a:r>
          </a:p>
          <a:p>
            <a:pPr lvl="1"/>
            <a:r>
              <a:rPr lang="fr-FR" dirty="0"/>
              <a:t>Encadrement</a:t>
            </a:r>
          </a:p>
          <a:p>
            <a:pPr lvl="1"/>
            <a:r>
              <a:rPr lang="fr-FR" dirty="0"/>
              <a:t>Projet club</a:t>
            </a:r>
          </a:p>
          <a:p>
            <a:pPr lvl="1"/>
            <a:r>
              <a:rPr lang="fr-FR" dirty="0"/>
              <a:t>Organisation</a:t>
            </a:r>
          </a:p>
          <a:p>
            <a:pPr lvl="1"/>
            <a:r>
              <a:rPr lang="fr-FR" dirty="0"/>
              <a:t>Gestion quotidienne</a:t>
            </a:r>
          </a:p>
          <a:p>
            <a:pPr lvl="1"/>
            <a:r>
              <a:rPr lang="fr-FR" dirty="0"/>
              <a:t>…</a:t>
            </a:r>
          </a:p>
          <a:p>
            <a:endParaRPr lang="fr-FR" sz="3200" dirty="0"/>
          </a:p>
          <a:p>
            <a:endParaRPr lang="fr-FR" sz="3200" dirty="0"/>
          </a:p>
        </p:txBody>
      </p:sp>
    </p:spTree>
    <p:extLst>
      <p:ext uri="{BB962C8B-B14F-4D97-AF65-F5344CB8AC3E}">
        <p14:creationId xmlns:p14="http://schemas.microsoft.com/office/powerpoint/2010/main" val="20842550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ECOLE DE BADMINTON</a:t>
            </a:r>
          </a:p>
        </p:txBody>
      </p:sp>
      <p:sp>
        <p:nvSpPr>
          <p:cNvPr id="5" name="Espace réservé du contenu 1"/>
          <p:cNvSpPr>
            <a:spLocks noGrp="1"/>
          </p:cNvSpPr>
          <p:nvPr>
            <p:ph idx="1"/>
          </p:nvPr>
        </p:nvSpPr>
        <p:spPr>
          <a:xfrm>
            <a:off x="838200" y="1825624"/>
            <a:ext cx="10515600" cy="4618039"/>
          </a:xfrm>
        </p:spPr>
        <p:txBody>
          <a:bodyPr>
            <a:noAutofit/>
          </a:bodyPr>
          <a:lstStyle/>
          <a:p>
            <a:r>
              <a:rPr lang="fr-FR" dirty="0"/>
              <a:t>Développer l’encadrement par des bénévoles ainsi que leur formation</a:t>
            </a:r>
          </a:p>
          <a:p>
            <a:pPr marL="0" indent="0">
              <a:buNone/>
            </a:pPr>
            <a:endParaRPr lang="fr-FR" dirty="0"/>
          </a:p>
          <a:p>
            <a:r>
              <a:rPr lang="fr-FR" dirty="0"/>
              <a:t>Entrainement supplémentaire proposé par le comité 63 pour les meilleurs jeunes</a:t>
            </a:r>
          </a:p>
          <a:p>
            <a:endParaRPr lang="fr-FR" dirty="0"/>
          </a:p>
          <a:p>
            <a:r>
              <a:rPr lang="fr-FR" dirty="0"/>
              <a:t>Acquisition de matériel pédagogique</a:t>
            </a:r>
          </a:p>
          <a:p>
            <a:endParaRPr lang="fr-FR" dirty="0"/>
          </a:p>
          <a:p>
            <a:r>
              <a:rPr lang="fr-FR" b="1" dirty="0"/>
              <a:t>Conserver et améliorer </a:t>
            </a:r>
            <a:r>
              <a:rPr lang="fr-FR" dirty="0"/>
              <a:t>l’école de badminton 3 étoiles</a:t>
            </a:r>
          </a:p>
          <a:p>
            <a:endParaRPr lang="fr-FR" sz="3200" dirty="0"/>
          </a:p>
          <a:p>
            <a:endParaRPr lang="fr-FR" sz="3200"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0398" y="3895346"/>
            <a:ext cx="1464754" cy="1953005"/>
          </a:xfrm>
          <a:prstGeom prst="rect">
            <a:avLst/>
          </a:prstGeom>
        </p:spPr>
      </p:pic>
    </p:spTree>
    <p:extLst>
      <p:ext uri="{BB962C8B-B14F-4D97-AF65-F5344CB8AC3E}">
        <p14:creationId xmlns:p14="http://schemas.microsoft.com/office/powerpoint/2010/main" val="39442519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CONVIVIALITÉ</a:t>
            </a:r>
          </a:p>
        </p:txBody>
      </p:sp>
      <p:sp>
        <p:nvSpPr>
          <p:cNvPr id="5" name="Espace réservé du contenu 1"/>
          <p:cNvSpPr>
            <a:spLocks noGrp="1"/>
          </p:cNvSpPr>
          <p:nvPr>
            <p:ph idx="1"/>
          </p:nvPr>
        </p:nvSpPr>
        <p:spPr>
          <a:xfrm>
            <a:off x="838200" y="1825625"/>
            <a:ext cx="10515600" cy="4903788"/>
          </a:xfrm>
        </p:spPr>
        <p:txBody>
          <a:bodyPr>
            <a:normAutofit/>
          </a:bodyPr>
          <a:lstStyle/>
          <a:p>
            <a:r>
              <a:rPr lang="fr-FR" dirty="0"/>
              <a:t>Nouvelles manifestations internes :</a:t>
            </a:r>
          </a:p>
          <a:p>
            <a:pPr lvl="1"/>
            <a:r>
              <a:rPr lang="fr-FR" dirty="0" err="1"/>
              <a:t>Blackminton</a:t>
            </a:r>
            <a:r>
              <a:rPr lang="fr-FR" dirty="0"/>
              <a:t> (repoussé d’une année pour meilleure organisation)</a:t>
            </a:r>
          </a:p>
          <a:p>
            <a:pPr lvl="1"/>
            <a:r>
              <a:rPr lang="fr-FR" dirty="0"/>
              <a:t>Tournoi interne</a:t>
            </a:r>
          </a:p>
          <a:p>
            <a:pPr lvl="1"/>
            <a:r>
              <a:rPr lang="fr-FR" dirty="0"/>
              <a:t>Sortie extra-</a:t>
            </a:r>
            <a:r>
              <a:rPr lang="fr-FR" dirty="0" err="1"/>
              <a:t>bad</a:t>
            </a:r>
            <a:endParaRPr lang="fr-FR" dirty="0"/>
          </a:p>
          <a:p>
            <a:pPr lvl="1"/>
            <a:r>
              <a:rPr lang="fr-FR" dirty="0"/>
              <a:t>Rencontres adultes/jeunes</a:t>
            </a:r>
          </a:p>
          <a:p>
            <a:pPr marL="457200" lvl="1" indent="0">
              <a:buNone/>
            </a:pPr>
            <a:endParaRPr lang="fr-FR" dirty="0"/>
          </a:p>
          <a:p>
            <a:pPr marL="457200" lvl="1" indent="0">
              <a:buNone/>
            </a:pPr>
            <a:endParaRPr lang="fr-FR" dirty="0"/>
          </a:p>
          <a:p>
            <a:r>
              <a:rPr lang="fr-FR" dirty="0"/>
              <a:t>4 tournois adultes offerts </a:t>
            </a:r>
            <a:r>
              <a:rPr lang="fr-FR" sz="2400" dirty="0"/>
              <a:t>(les 2 tournois du club, le mixte de Riom et le tournoi simple et double de Châtel)</a:t>
            </a:r>
          </a:p>
          <a:p>
            <a:endParaRPr lang="fr-FR" dirty="0"/>
          </a:p>
        </p:txBody>
      </p:sp>
      <p:pic>
        <p:nvPicPr>
          <p:cNvPr id="1026" name="Picture 2" descr="RÃ©sultat de recherche d'images pour &quot;blackminto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5973" y="2734468"/>
            <a:ext cx="3817851" cy="187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331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xmlns="" id="{E0806CC7-F586-844B-A503-EBD0F4F351DC}"/>
              </a:ext>
            </a:extLst>
          </p:cNvPr>
          <p:cNvGraphicFramePr>
            <a:graphicFrameLocks noGrp="1"/>
          </p:cNvGraphicFramePr>
          <p:nvPr>
            <p:extLst>
              <p:ext uri="{D42A27DB-BD31-4B8C-83A1-F6EECF244321}">
                <p14:modId xmlns:p14="http://schemas.microsoft.com/office/powerpoint/2010/main" val="3732516283"/>
              </p:ext>
            </p:extLst>
          </p:nvPr>
        </p:nvGraphicFramePr>
        <p:xfrm>
          <a:off x="542131" y="187324"/>
          <a:ext cx="11330782" cy="6420865"/>
        </p:xfrm>
        <a:graphic>
          <a:graphicData uri="http://schemas.openxmlformats.org/drawingml/2006/table">
            <a:tbl>
              <a:tblPr firstRow="1" bandRow="1">
                <a:tableStyleId>{F5AB1C69-6EDB-4FF4-983F-18BD219EF322}</a:tableStyleId>
              </a:tblPr>
              <a:tblGrid>
                <a:gridCol w="1257535">
                  <a:extLst>
                    <a:ext uri="{9D8B030D-6E8A-4147-A177-3AD203B41FA5}">
                      <a16:colId xmlns:a16="http://schemas.microsoft.com/office/drawing/2014/main" xmlns="" val="3397450980"/>
                    </a:ext>
                  </a:extLst>
                </a:gridCol>
                <a:gridCol w="4083749">
                  <a:extLst>
                    <a:ext uri="{9D8B030D-6E8A-4147-A177-3AD203B41FA5}">
                      <a16:colId xmlns:a16="http://schemas.microsoft.com/office/drawing/2014/main" xmlns="" val="3417977256"/>
                    </a:ext>
                  </a:extLst>
                </a:gridCol>
                <a:gridCol w="5989498">
                  <a:extLst>
                    <a:ext uri="{9D8B030D-6E8A-4147-A177-3AD203B41FA5}">
                      <a16:colId xmlns:a16="http://schemas.microsoft.com/office/drawing/2014/main" xmlns="" val="2608099237"/>
                    </a:ext>
                  </a:extLst>
                </a:gridCol>
              </a:tblGrid>
              <a:tr h="374588">
                <a:tc>
                  <a:txBody>
                    <a:bodyPr/>
                    <a:lstStyle/>
                    <a:p>
                      <a:pPr algn="ctr"/>
                      <a:r>
                        <a:rPr lang="fr-FR" sz="2000" dirty="0"/>
                        <a:t>N° Article</a:t>
                      </a:r>
                    </a:p>
                  </a:txBody>
                  <a:tcPr/>
                </a:tc>
                <a:tc>
                  <a:txBody>
                    <a:bodyPr/>
                    <a:lstStyle/>
                    <a:p>
                      <a:pPr algn="ctr"/>
                      <a:r>
                        <a:rPr lang="fr-FR" sz="2000" dirty="0"/>
                        <a:t>Ancienne Version</a:t>
                      </a:r>
                    </a:p>
                  </a:txBody>
                  <a:tcPr/>
                </a:tc>
                <a:tc>
                  <a:txBody>
                    <a:bodyPr/>
                    <a:lstStyle/>
                    <a:p>
                      <a:pPr algn="ctr"/>
                      <a:r>
                        <a:rPr lang="fr-FR" sz="2000" dirty="0"/>
                        <a:t>Propositions de modification</a:t>
                      </a:r>
                    </a:p>
                  </a:txBody>
                  <a:tcPr/>
                </a:tc>
                <a:extLst>
                  <a:ext uri="{0D108BD9-81ED-4DB2-BD59-A6C34878D82A}">
                    <a16:rowId xmlns:a16="http://schemas.microsoft.com/office/drawing/2014/main" xmlns="" val="4118499973"/>
                  </a:ext>
                </a:extLst>
              </a:tr>
              <a:tr h="1591999">
                <a:tc>
                  <a:txBody>
                    <a:bodyPr/>
                    <a:lstStyle/>
                    <a:p>
                      <a:endParaRPr lang="fr-FR" sz="1600" b="1" dirty="0"/>
                    </a:p>
                    <a:p>
                      <a:endParaRPr lang="fr-FR" sz="1600" b="1" dirty="0"/>
                    </a:p>
                    <a:p>
                      <a:r>
                        <a:rPr lang="fr-FR" sz="1600" b="1" dirty="0"/>
                        <a:t>Article 14</a:t>
                      </a:r>
                    </a:p>
                    <a:p>
                      <a:r>
                        <a:rPr lang="fr-FR" sz="1600" b="1" dirty="0"/>
                        <a:t>Indemnités</a:t>
                      </a:r>
                    </a:p>
                    <a:p>
                      <a:r>
                        <a:rPr lang="fr-FR" sz="1600" b="1" dirty="0">
                          <a:highlight>
                            <a:srgbClr val="FFFF00"/>
                          </a:highlight>
                        </a:rPr>
                        <a:t>(création)</a:t>
                      </a:r>
                    </a:p>
                  </a:txBody>
                  <a:tcPr/>
                </a:tc>
                <a:tc>
                  <a:txBody>
                    <a:bodyPr/>
                    <a:lstStyle/>
                    <a:p>
                      <a:r>
                        <a:rPr lang="fr-FR" sz="1600" dirty="0"/>
                        <a:t>Dispositions intégrées aux articles 10 et 11 portant sur le bureau et le CA.</a:t>
                      </a:r>
                    </a:p>
                  </a:txBody>
                  <a:tcPr/>
                </a:tc>
                <a:tc>
                  <a:txBody>
                    <a:bodyPr/>
                    <a:lstStyle/>
                    <a:p>
                      <a:r>
                        <a:rPr lang="fr-FR" sz="1600" dirty="0"/>
                        <a:t>Toutes les fonctions, y compris celles de membres du conseil d’administration et du bureau, sont gratuites et bénévoles. Seuls les frais occasionnés par l’accomplissement de leur mandat sont remboursés sur justificatifs. Le rapport financier présenté à l’AGO présente, par bénéficiaire, les remboursements de frais de mission de déplacement ou de représentation</a:t>
                      </a:r>
                    </a:p>
                  </a:txBody>
                  <a:tcPr/>
                </a:tc>
                <a:extLst>
                  <a:ext uri="{0D108BD9-81ED-4DB2-BD59-A6C34878D82A}">
                    <a16:rowId xmlns:a16="http://schemas.microsoft.com/office/drawing/2014/main" xmlns="" val="3771989400"/>
                  </a:ext>
                </a:extLst>
              </a:tr>
              <a:tr h="2590901">
                <a:tc>
                  <a:txBody>
                    <a:bodyPr/>
                    <a:lstStyle/>
                    <a:p>
                      <a:endParaRPr lang="fr-FR" sz="1600" b="1" dirty="0"/>
                    </a:p>
                    <a:p>
                      <a:endParaRPr lang="fr-FR" sz="1600" b="1" dirty="0"/>
                    </a:p>
                    <a:p>
                      <a:r>
                        <a:rPr lang="fr-FR" sz="1600" b="1" dirty="0"/>
                        <a:t>Article 15</a:t>
                      </a:r>
                    </a:p>
                    <a:p>
                      <a:r>
                        <a:rPr lang="fr-FR" sz="1600" b="1" dirty="0"/>
                        <a:t>AGO</a:t>
                      </a:r>
                    </a:p>
                  </a:txBody>
                  <a:tcPr/>
                </a:tc>
                <a:tc>
                  <a:txBody>
                    <a:bodyPr/>
                    <a:lstStyle/>
                    <a:p>
                      <a:r>
                        <a:rPr lang="fr-FR" sz="1600" dirty="0"/>
                        <a:t>Délai de convocation: au moins 1 semaine avant</a:t>
                      </a:r>
                    </a:p>
                    <a:p>
                      <a:endParaRPr lang="fr-FR" sz="1600" dirty="0"/>
                    </a:p>
                    <a:p>
                      <a:r>
                        <a:rPr lang="fr-FR" sz="1600" dirty="0"/>
                        <a:t>Majorité requise:</a:t>
                      </a:r>
                    </a:p>
                    <a:p>
                      <a:pPr marL="285750" indent="-285750">
                        <a:buFontTx/>
                        <a:buChar char="-"/>
                      </a:pPr>
                      <a:r>
                        <a:rPr lang="fr-FR" sz="1600" dirty="0"/>
                        <a:t>Majorité des voix des membres adhérents présents à l’AG</a:t>
                      </a:r>
                    </a:p>
                    <a:p>
                      <a:pPr marL="285750" indent="-285750">
                        <a:buFontTx/>
                        <a:buChar char="-"/>
                      </a:pPr>
                      <a:endParaRPr lang="fr-FR" sz="1600" dirty="0"/>
                    </a:p>
                    <a:p>
                      <a:pPr marL="0" indent="0">
                        <a:buFontTx/>
                        <a:buNone/>
                      </a:pPr>
                      <a:r>
                        <a:rPr lang="fr-FR" sz="1600" dirty="0"/>
                        <a:t>Quorum requis:</a:t>
                      </a:r>
                    </a:p>
                    <a:p>
                      <a:pPr marL="285750" indent="-285750">
                        <a:buFontTx/>
                        <a:buChar char="-"/>
                      </a:pPr>
                      <a:r>
                        <a:rPr lang="fr-FR" sz="1600" dirty="0"/>
                        <a:t>50% +1 des membres sur 1</a:t>
                      </a:r>
                      <a:r>
                        <a:rPr lang="fr-FR" sz="1600" baseline="30000" dirty="0"/>
                        <a:t>ère</a:t>
                      </a:r>
                      <a:r>
                        <a:rPr lang="fr-FR" sz="1600" dirty="0"/>
                        <a:t>  convocation</a:t>
                      </a:r>
                    </a:p>
                    <a:p>
                      <a:pPr marL="285750" indent="-285750">
                        <a:buFontTx/>
                        <a:buChar char="-"/>
                      </a:pPr>
                      <a:r>
                        <a:rPr lang="fr-FR" sz="1600" dirty="0"/>
                        <a:t>Absence de quorum sur 2</a:t>
                      </a:r>
                      <a:r>
                        <a:rPr lang="fr-FR" sz="1600" baseline="30000" dirty="0"/>
                        <a:t>nde</a:t>
                      </a:r>
                      <a:r>
                        <a:rPr lang="fr-FR" sz="1600" dirty="0"/>
                        <a:t>  convocation</a:t>
                      </a:r>
                    </a:p>
                  </a:txBody>
                  <a:tcPr/>
                </a:tc>
                <a:tc>
                  <a:txBody>
                    <a:bodyPr/>
                    <a:lstStyle/>
                    <a:p>
                      <a:r>
                        <a:rPr lang="fr-FR" sz="1600" dirty="0">
                          <a:highlight>
                            <a:srgbClr val="FFFF00"/>
                          </a:highlight>
                        </a:rPr>
                        <a:t>Délai de convocation: au moins 15 jours avant </a:t>
                      </a:r>
                    </a:p>
                    <a:p>
                      <a:endParaRPr lang="fr-FR" sz="1600" dirty="0">
                        <a:highlight>
                          <a:srgbClr val="FFFF00"/>
                        </a:highlight>
                      </a:endParaRPr>
                    </a:p>
                    <a:p>
                      <a:endParaRPr lang="fr-FR" sz="1600" dirty="0">
                        <a:highlight>
                          <a:srgbClr val="FFFF00"/>
                        </a:highlight>
                      </a:endParaRPr>
                    </a:p>
                    <a:p>
                      <a:r>
                        <a:rPr lang="fr-FR" sz="1600" dirty="0">
                          <a:highlight>
                            <a:srgbClr val="FFFF00"/>
                          </a:highlight>
                        </a:rPr>
                        <a:t>Modification de la majorité requise</a:t>
                      </a:r>
                      <a:endParaRPr lang="fr-FR" sz="1600" dirty="0"/>
                    </a:p>
                    <a:p>
                      <a:pPr marL="285750" indent="-285750">
                        <a:buFontTx/>
                        <a:buChar char="-"/>
                      </a:pPr>
                      <a:r>
                        <a:rPr lang="fr-FR" sz="1600" dirty="0"/>
                        <a:t>Les décisions sont prises à la majorité absolue des voix des membres adhérents présents ou représentés à l’AG.</a:t>
                      </a:r>
                    </a:p>
                    <a:p>
                      <a:pPr marL="285750" indent="-285750">
                        <a:buFontTx/>
                        <a:buChar char="-"/>
                      </a:pPr>
                      <a:endParaRPr lang="fr-FR" sz="1600" dirty="0"/>
                    </a:p>
                    <a:p>
                      <a:r>
                        <a:rPr lang="fr-FR" sz="1600" dirty="0">
                          <a:highlight>
                            <a:srgbClr val="FFFF00"/>
                          </a:highlight>
                        </a:rPr>
                        <a:t>Suppression du quorum</a:t>
                      </a:r>
                    </a:p>
                  </a:txBody>
                  <a:tcPr/>
                </a:tc>
                <a:extLst>
                  <a:ext uri="{0D108BD9-81ED-4DB2-BD59-A6C34878D82A}">
                    <a16:rowId xmlns:a16="http://schemas.microsoft.com/office/drawing/2014/main" xmlns="" val="2714532225"/>
                  </a:ext>
                </a:extLst>
              </a:tr>
              <a:tr h="1841725">
                <a:tc>
                  <a:txBody>
                    <a:bodyPr/>
                    <a:lstStyle/>
                    <a:p>
                      <a:endParaRPr lang="fr-FR" sz="1600" b="1" dirty="0"/>
                    </a:p>
                    <a:p>
                      <a:endParaRPr lang="fr-FR" sz="1600" b="1" dirty="0"/>
                    </a:p>
                    <a:p>
                      <a:endParaRPr lang="fr-FR" sz="1600" b="1" dirty="0"/>
                    </a:p>
                    <a:p>
                      <a:r>
                        <a:rPr lang="fr-FR" sz="1600" b="1" dirty="0"/>
                        <a:t>Article 16</a:t>
                      </a:r>
                    </a:p>
                    <a:p>
                      <a:r>
                        <a:rPr lang="fr-FR" sz="1600" b="1" dirty="0"/>
                        <a:t>AGE</a:t>
                      </a:r>
                    </a:p>
                  </a:txBody>
                  <a:tcPr/>
                </a:tc>
                <a:tc>
                  <a:txBody>
                    <a:bodyPr/>
                    <a:lstStyle/>
                    <a:p>
                      <a:endParaRPr lang="fr-FR" sz="1600" dirty="0"/>
                    </a:p>
                    <a:p>
                      <a:endParaRPr lang="fr-FR" sz="1600" dirty="0"/>
                    </a:p>
                    <a:p>
                      <a:endParaRPr lang="fr-FR" sz="1600" dirty="0"/>
                    </a:p>
                    <a:p>
                      <a:r>
                        <a:rPr lang="fr-FR" sz="1600" dirty="0"/>
                        <a:t>Règles identiques à AGO</a:t>
                      </a:r>
                    </a:p>
                  </a:txBody>
                  <a:tcPr/>
                </a:tc>
                <a:tc>
                  <a:txBody>
                    <a:bodyPr/>
                    <a:lstStyle/>
                    <a:p>
                      <a:r>
                        <a:rPr lang="fr-FR" sz="1600" dirty="0">
                          <a:highlight>
                            <a:srgbClr val="FFFF00"/>
                          </a:highlight>
                        </a:rPr>
                        <a:t>Modification de la majorité requise</a:t>
                      </a:r>
                    </a:p>
                    <a:p>
                      <a:r>
                        <a:rPr lang="fr-FR" sz="1600" dirty="0"/>
                        <a:t>- Les décisions sont prises à la majorité absolue des voix des membres adhérents présents ou représentés à l’AG.</a:t>
                      </a:r>
                    </a:p>
                    <a:p>
                      <a:endParaRPr lang="fr-FR" sz="1600" dirty="0"/>
                    </a:p>
                    <a:p>
                      <a:r>
                        <a:rPr lang="fr-FR" sz="1600" dirty="0">
                          <a:highlight>
                            <a:srgbClr val="FFFF00"/>
                          </a:highlight>
                        </a:rPr>
                        <a:t>Modification du quorum</a:t>
                      </a:r>
                    </a:p>
                    <a:p>
                      <a:pPr marL="285750" indent="-285750">
                        <a:buFontTx/>
                        <a:buChar char="-"/>
                      </a:pPr>
                      <a:r>
                        <a:rPr lang="fr-FR" sz="1600" dirty="0"/>
                        <a:t>1/5</a:t>
                      </a:r>
                      <a:r>
                        <a:rPr lang="fr-FR" sz="1600" baseline="30000" dirty="0"/>
                        <a:t>ème</a:t>
                      </a:r>
                      <a:r>
                        <a:rPr lang="fr-FR" sz="1600" dirty="0"/>
                        <a:t> des membres sur 1</a:t>
                      </a:r>
                      <a:r>
                        <a:rPr lang="fr-FR" sz="1600" baseline="30000" dirty="0"/>
                        <a:t>ère</a:t>
                      </a:r>
                      <a:r>
                        <a:rPr lang="fr-FR" sz="1600" dirty="0"/>
                        <a:t> convocation</a:t>
                      </a:r>
                    </a:p>
                    <a:p>
                      <a:pPr marL="285750" indent="-285750">
                        <a:buFontTx/>
                        <a:buChar char="-"/>
                      </a:pPr>
                      <a:r>
                        <a:rPr lang="fr-FR" sz="1600" dirty="0"/>
                        <a:t>Pas de quorum sur 2</a:t>
                      </a:r>
                      <a:r>
                        <a:rPr lang="fr-FR" sz="1600" baseline="30000" dirty="0"/>
                        <a:t>nde</a:t>
                      </a:r>
                      <a:r>
                        <a:rPr lang="fr-FR" sz="1600" dirty="0"/>
                        <a:t> convocation</a:t>
                      </a:r>
                    </a:p>
                  </a:txBody>
                  <a:tcPr/>
                </a:tc>
                <a:extLst>
                  <a:ext uri="{0D108BD9-81ED-4DB2-BD59-A6C34878D82A}">
                    <a16:rowId xmlns:a16="http://schemas.microsoft.com/office/drawing/2014/main" xmlns="" val="515692424"/>
                  </a:ext>
                </a:extLst>
              </a:tr>
            </a:tbl>
          </a:graphicData>
        </a:graphic>
      </p:graphicFrame>
    </p:spTree>
    <p:extLst>
      <p:ext uri="{BB962C8B-B14F-4D97-AF65-F5344CB8AC3E}">
        <p14:creationId xmlns:p14="http://schemas.microsoft.com/office/powerpoint/2010/main" val="645956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L’EMPLOI ET LES ENTRAINEURS</a:t>
            </a:r>
          </a:p>
        </p:txBody>
      </p:sp>
      <p:sp>
        <p:nvSpPr>
          <p:cNvPr id="5" name="Espace réservé du contenu 1"/>
          <p:cNvSpPr>
            <a:spLocks noGrp="1"/>
          </p:cNvSpPr>
          <p:nvPr>
            <p:ph idx="1"/>
          </p:nvPr>
        </p:nvSpPr>
        <p:spPr>
          <a:xfrm>
            <a:off x="838199" y="1825625"/>
            <a:ext cx="11193379" cy="4770484"/>
          </a:xfrm>
        </p:spPr>
        <p:txBody>
          <a:bodyPr>
            <a:normAutofit/>
          </a:bodyPr>
          <a:lstStyle/>
          <a:p>
            <a:r>
              <a:rPr lang="fr-FR" dirty="0"/>
              <a:t>Baptiste Courtois =&gt; Salarié du GE Centre (En cours de DE)</a:t>
            </a:r>
          </a:p>
          <a:p>
            <a:pPr lvl="1"/>
            <a:r>
              <a:rPr lang="fr-FR" dirty="0"/>
              <a:t>Jeunes (Lundi et Mercredi =&gt; 6h)</a:t>
            </a:r>
          </a:p>
          <a:p>
            <a:pPr lvl="1"/>
            <a:r>
              <a:rPr lang="fr-FR" dirty="0"/>
              <a:t>Adultes (Lundi =&gt; 2h)</a:t>
            </a:r>
          </a:p>
          <a:p>
            <a:pPr marL="457200" lvl="1" indent="0">
              <a:buNone/>
            </a:pPr>
            <a:endParaRPr lang="fr-FR" dirty="0"/>
          </a:p>
          <a:p>
            <a:r>
              <a:rPr lang="fr-FR" dirty="0"/>
              <a:t>Florence Guérin =&gt; Auto-entrepreneur</a:t>
            </a:r>
          </a:p>
          <a:p>
            <a:pPr lvl="1"/>
            <a:r>
              <a:rPr lang="fr-FR" dirty="0"/>
              <a:t>Jeunes (Lundi, Mercredi et Samedi =&gt; 7h)</a:t>
            </a:r>
          </a:p>
          <a:p>
            <a:endParaRPr lang="fr-FR" dirty="0"/>
          </a:p>
          <a:p>
            <a:r>
              <a:rPr lang="fr-FR" dirty="0"/>
              <a:t>Kevin Charbonnel / Emmanuelle Bresson / Clément Jourdan </a:t>
            </a:r>
            <a:r>
              <a:rPr lang="fr-FR" dirty="0" smtClean="0"/>
              <a:t>=&gt; Bénévoles</a:t>
            </a:r>
            <a:endParaRPr lang="fr-FR" dirty="0"/>
          </a:p>
          <a:p>
            <a:pPr lvl="1"/>
            <a:r>
              <a:rPr lang="fr-FR" dirty="0"/>
              <a:t>Adultes (Mercredi =&gt; 1h30)</a:t>
            </a:r>
          </a:p>
        </p:txBody>
      </p:sp>
      <p:pic>
        <p:nvPicPr>
          <p:cNvPr id="2" name="Image 1"/>
          <p:cNvPicPr>
            <a:picLocks noChangeAspect="1"/>
          </p:cNvPicPr>
          <p:nvPr/>
        </p:nvPicPr>
        <p:blipFill>
          <a:blip r:embed="rId2"/>
          <a:stretch>
            <a:fillRect/>
          </a:stretch>
        </p:blipFill>
        <p:spPr>
          <a:xfrm>
            <a:off x="9796462" y="1534342"/>
            <a:ext cx="1557338" cy="1803916"/>
          </a:xfrm>
          <a:prstGeom prst="rect">
            <a:avLst/>
          </a:prstGeom>
        </p:spPr>
      </p:pic>
    </p:spTree>
    <p:extLst>
      <p:ext uri="{BB962C8B-B14F-4D97-AF65-F5344CB8AC3E}">
        <p14:creationId xmlns:p14="http://schemas.microsoft.com/office/powerpoint/2010/main" val="12658823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63782"/>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LES ENTRAINEMENTS JEUNES</a:t>
            </a:r>
          </a:p>
        </p:txBody>
      </p:sp>
      <p:sp>
        <p:nvSpPr>
          <p:cNvPr id="5" name="Espace réservé du contenu 1"/>
          <p:cNvSpPr>
            <a:spLocks noGrp="1"/>
          </p:cNvSpPr>
          <p:nvPr>
            <p:ph idx="1"/>
          </p:nvPr>
        </p:nvSpPr>
        <p:spPr>
          <a:xfrm>
            <a:off x="180474" y="1371600"/>
            <a:ext cx="11754852" cy="5486400"/>
          </a:xfrm>
        </p:spPr>
        <p:txBody>
          <a:bodyPr>
            <a:normAutofit fontScale="92500" lnSpcReduction="20000"/>
          </a:bodyPr>
          <a:lstStyle/>
          <a:p>
            <a:r>
              <a:rPr lang="fr-FR" sz="3000" dirty="0"/>
              <a:t>Le Lundi de 18h à 20h – </a:t>
            </a:r>
            <a:r>
              <a:rPr lang="fr-FR" sz="3000" u="sng" dirty="0"/>
              <a:t>Entrainement Benjamins/Minimes/Cadets</a:t>
            </a:r>
            <a:endParaRPr lang="fr-FR" sz="3000" dirty="0"/>
          </a:p>
          <a:p>
            <a:pPr lvl="1"/>
            <a:r>
              <a:rPr lang="fr-FR" dirty="0"/>
              <a:t>Entraineur : Baptiste et Florence (30 joueurs)</a:t>
            </a:r>
          </a:p>
          <a:p>
            <a:pPr marL="457200" lvl="1" indent="0">
              <a:buNone/>
            </a:pPr>
            <a:endParaRPr lang="fr-FR" sz="2000" dirty="0"/>
          </a:p>
          <a:p>
            <a:r>
              <a:rPr lang="fr-FR" sz="3000" dirty="0"/>
              <a:t>Le Mercredi de 16h à 19h (2 x 1h30) – </a:t>
            </a:r>
            <a:r>
              <a:rPr lang="fr-FR" sz="3000" u="sng" dirty="0"/>
              <a:t>Entrainement Poussins/Benjamins/Minimes/Cadets</a:t>
            </a:r>
          </a:p>
          <a:p>
            <a:pPr lvl="1"/>
            <a:r>
              <a:rPr lang="fr-FR" dirty="0"/>
              <a:t>Entraineur : Baptiste et Florence (2 x 30 joueurs)</a:t>
            </a:r>
          </a:p>
          <a:p>
            <a:pPr marL="457200" lvl="1" indent="0">
              <a:buNone/>
            </a:pPr>
            <a:endParaRPr lang="fr-FR" dirty="0"/>
          </a:p>
          <a:p>
            <a:r>
              <a:rPr lang="fr-FR" sz="3000" dirty="0"/>
              <a:t>Le Mercredi de 19h à 20h – </a:t>
            </a:r>
            <a:r>
              <a:rPr lang="fr-FR" sz="3000" u="sng" dirty="0"/>
              <a:t>Entrainement complémentaire (Jeunes/Adultes)</a:t>
            </a:r>
          </a:p>
          <a:p>
            <a:pPr lvl="1"/>
            <a:r>
              <a:rPr lang="fr-FR" dirty="0"/>
              <a:t>Entraineur : Baptiste (8 joueurs)</a:t>
            </a:r>
          </a:p>
          <a:p>
            <a:pPr marL="457200" lvl="1" indent="0">
              <a:buNone/>
            </a:pPr>
            <a:endParaRPr lang="fr-FR" sz="2000" dirty="0"/>
          </a:p>
          <a:p>
            <a:r>
              <a:rPr lang="fr-FR" sz="3000" dirty="0"/>
              <a:t>Le Samedi de 10h à 11h – </a:t>
            </a:r>
            <a:r>
              <a:rPr lang="fr-FR" sz="3000" u="sng" dirty="0"/>
              <a:t>Entrainement Poussins</a:t>
            </a:r>
          </a:p>
          <a:p>
            <a:pPr lvl="1"/>
            <a:r>
              <a:rPr lang="fr-FR" dirty="0"/>
              <a:t>Entraineur : Florence (12 joueurs)</a:t>
            </a:r>
          </a:p>
          <a:p>
            <a:pPr marL="457200" lvl="1" indent="0">
              <a:buNone/>
            </a:pPr>
            <a:r>
              <a:rPr lang="fr-FR" dirty="0"/>
              <a:t> </a:t>
            </a:r>
          </a:p>
          <a:p>
            <a:r>
              <a:rPr lang="fr-FR" sz="3000" dirty="0"/>
              <a:t>Le Samedi de 11h à 12h – </a:t>
            </a:r>
            <a:r>
              <a:rPr lang="fr-FR" sz="3000" u="sng" dirty="0"/>
              <a:t>Entrainement </a:t>
            </a:r>
            <a:r>
              <a:rPr lang="fr-FR" sz="3000" u="sng" dirty="0" err="1"/>
              <a:t>Minibad</a:t>
            </a:r>
            <a:endParaRPr lang="fr-FR" sz="3000" u="sng" dirty="0"/>
          </a:p>
          <a:p>
            <a:pPr lvl="1"/>
            <a:r>
              <a:rPr lang="fr-FR" dirty="0"/>
              <a:t>Entraineur : Florence (12 joueurs)</a:t>
            </a:r>
          </a:p>
          <a:p>
            <a:pPr lvl="1"/>
            <a:endParaRPr lang="fr-FR" dirty="0"/>
          </a:p>
          <a:p>
            <a:pPr marL="457200" lvl="1" indent="0">
              <a:buNone/>
            </a:pPr>
            <a:endParaRPr lang="fr-FR" sz="2000" dirty="0"/>
          </a:p>
          <a:p>
            <a:endParaRPr lang="fr-FR" sz="3200" dirty="0"/>
          </a:p>
        </p:txBody>
      </p:sp>
    </p:spTree>
    <p:extLst>
      <p:ext uri="{BB962C8B-B14F-4D97-AF65-F5344CB8AC3E}">
        <p14:creationId xmlns:p14="http://schemas.microsoft.com/office/powerpoint/2010/main" val="33938693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LES ENTRAINEMENTS ADULTES</a:t>
            </a:r>
          </a:p>
        </p:txBody>
      </p:sp>
      <p:sp>
        <p:nvSpPr>
          <p:cNvPr id="6" name="Espace réservé du contenu 1"/>
          <p:cNvSpPr>
            <a:spLocks noGrp="1"/>
          </p:cNvSpPr>
          <p:nvPr>
            <p:ph idx="1"/>
          </p:nvPr>
        </p:nvSpPr>
        <p:spPr>
          <a:xfrm>
            <a:off x="838200" y="1825624"/>
            <a:ext cx="10515600" cy="4918075"/>
          </a:xfrm>
        </p:spPr>
        <p:txBody>
          <a:bodyPr>
            <a:normAutofit/>
          </a:bodyPr>
          <a:lstStyle/>
          <a:p>
            <a:r>
              <a:rPr lang="fr-FR" dirty="0"/>
              <a:t>Le Lundi de 20h à 22h - </a:t>
            </a:r>
            <a:r>
              <a:rPr lang="fr-FR" u="sng" dirty="0"/>
              <a:t>Entrainement confirmés </a:t>
            </a:r>
            <a:r>
              <a:rPr lang="fr-FR" dirty="0"/>
              <a:t>(R5 à D8)</a:t>
            </a:r>
          </a:p>
          <a:p>
            <a:pPr lvl="1"/>
            <a:r>
              <a:rPr lang="fr-FR" dirty="0"/>
              <a:t>Entraineur : Baptiste</a:t>
            </a:r>
          </a:p>
          <a:p>
            <a:pPr lvl="1"/>
            <a:r>
              <a:rPr lang="fr-FR" dirty="0"/>
              <a:t>Une quinzaine de joueurs (sur sélection)</a:t>
            </a:r>
            <a:endParaRPr lang="fr-FR" sz="2000" dirty="0"/>
          </a:p>
          <a:p>
            <a:pPr marL="457200" lvl="1" indent="0">
              <a:buNone/>
            </a:pPr>
            <a:endParaRPr lang="fr-FR" sz="2000" dirty="0"/>
          </a:p>
          <a:p>
            <a:r>
              <a:rPr lang="fr-FR" dirty="0"/>
              <a:t>Le Mercredi de 19h à 20h30 - </a:t>
            </a:r>
            <a:r>
              <a:rPr lang="fr-FR" u="sng" dirty="0"/>
              <a:t>Entrainement intermédiaires et débutants </a:t>
            </a:r>
            <a:r>
              <a:rPr lang="fr-FR" dirty="0"/>
              <a:t>(D9 à NC) </a:t>
            </a:r>
          </a:p>
          <a:p>
            <a:pPr lvl="1"/>
            <a:r>
              <a:rPr lang="fr-FR" dirty="0"/>
              <a:t>Entraineurs :  Kevin, Emmanuelle et Clément</a:t>
            </a:r>
          </a:p>
          <a:p>
            <a:pPr lvl="1"/>
            <a:r>
              <a:rPr lang="fr-FR" dirty="0"/>
              <a:t>Une trentaine de joueurs</a:t>
            </a:r>
          </a:p>
          <a:p>
            <a:pPr lvl="1"/>
            <a:endParaRPr lang="fr-FR" dirty="0"/>
          </a:p>
          <a:p>
            <a:r>
              <a:rPr lang="fr-FR" dirty="0"/>
              <a:t>SURPLUS DE 25 € pour les joueurs ayant l’entrainement</a:t>
            </a:r>
            <a:endParaRPr lang="fr-FR" sz="2400" dirty="0"/>
          </a:p>
        </p:txBody>
      </p:sp>
    </p:spTree>
    <p:extLst>
      <p:ext uri="{BB962C8B-B14F-4D97-AF65-F5344CB8AC3E}">
        <p14:creationId xmlns:p14="http://schemas.microsoft.com/office/powerpoint/2010/main" val="36355481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LES CRENEAUX ENVISAGES</a:t>
            </a:r>
          </a:p>
        </p:txBody>
      </p:sp>
      <p:sp>
        <p:nvSpPr>
          <p:cNvPr id="3" name="ZoneTexte 2"/>
          <p:cNvSpPr txBox="1"/>
          <p:nvPr/>
        </p:nvSpPr>
        <p:spPr>
          <a:xfrm>
            <a:off x="3209663" y="6488668"/>
            <a:ext cx="5772671" cy="369332"/>
          </a:xfrm>
          <a:prstGeom prst="rect">
            <a:avLst/>
          </a:prstGeom>
          <a:noFill/>
        </p:spPr>
        <p:txBody>
          <a:bodyPr wrap="none" rtlCol="0">
            <a:spAutoFit/>
          </a:bodyPr>
          <a:lstStyle/>
          <a:p>
            <a:r>
              <a:rPr lang="fr-FR" b="1" i="1" dirty="0"/>
              <a:t>Sous réserve de modifications et demande des entraineurs</a:t>
            </a:r>
          </a:p>
        </p:txBody>
      </p:sp>
      <p:pic>
        <p:nvPicPr>
          <p:cNvPr id="7" name="Image 6"/>
          <p:cNvPicPr>
            <a:picLocks noChangeAspect="1"/>
          </p:cNvPicPr>
          <p:nvPr/>
        </p:nvPicPr>
        <p:blipFill>
          <a:blip r:embed="rId2"/>
          <a:stretch>
            <a:fillRect/>
          </a:stretch>
        </p:blipFill>
        <p:spPr>
          <a:xfrm>
            <a:off x="292482" y="1537660"/>
            <a:ext cx="11707418" cy="4951008"/>
          </a:xfrm>
          <a:prstGeom prst="rect">
            <a:avLst/>
          </a:prstGeom>
        </p:spPr>
      </p:pic>
    </p:spTree>
    <p:extLst>
      <p:ext uri="{BB962C8B-B14F-4D97-AF65-F5344CB8AC3E}">
        <p14:creationId xmlns:p14="http://schemas.microsoft.com/office/powerpoint/2010/main" val="37470495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LES MANIFESTATIONS PREVUES</a:t>
            </a:r>
          </a:p>
        </p:txBody>
      </p:sp>
      <p:sp>
        <p:nvSpPr>
          <p:cNvPr id="5" name="Espace réservé du contenu 1"/>
          <p:cNvSpPr>
            <a:spLocks noGrp="1"/>
          </p:cNvSpPr>
          <p:nvPr>
            <p:ph idx="1"/>
          </p:nvPr>
        </p:nvSpPr>
        <p:spPr>
          <a:xfrm>
            <a:off x="838200" y="1825625"/>
            <a:ext cx="10515600" cy="4832350"/>
          </a:xfrm>
        </p:spPr>
        <p:txBody>
          <a:bodyPr>
            <a:normAutofit/>
          </a:bodyPr>
          <a:lstStyle/>
          <a:p>
            <a:r>
              <a:rPr lang="fr-FR" dirty="0"/>
              <a:t>Vendredi 13 Décembre =&gt; 3</a:t>
            </a:r>
            <a:r>
              <a:rPr lang="fr-FR" baseline="30000" dirty="0"/>
              <a:t>ème</a:t>
            </a:r>
            <a:r>
              <a:rPr lang="fr-FR" dirty="0"/>
              <a:t> </a:t>
            </a:r>
            <a:r>
              <a:rPr lang="fr-FR" dirty="0" err="1"/>
              <a:t>Castel’Night</a:t>
            </a:r>
            <a:r>
              <a:rPr lang="fr-FR" dirty="0"/>
              <a:t> (Tournoi Mixte)</a:t>
            </a:r>
          </a:p>
          <a:p>
            <a:endParaRPr lang="fr-FR" dirty="0"/>
          </a:p>
          <a:p>
            <a:r>
              <a:rPr lang="fr-FR" dirty="0"/>
              <a:t>Samedi 14 et Dimanche 15 Décembre =&gt; RDJ/TDJ</a:t>
            </a:r>
          </a:p>
          <a:p>
            <a:endParaRPr lang="fr-FR" dirty="0"/>
          </a:p>
          <a:p>
            <a:r>
              <a:rPr lang="fr-FR" dirty="0"/>
              <a:t>Samedi 15 et Dimanche 16 Février =&gt; 11</a:t>
            </a:r>
            <a:r>
              <a:rPr lang="fr-FR" baseline="30000" dirty="0"/>
              <a:t>ème</a:t>
            </a:r>
            <a:r>
              <a:rPr lang="fr-FR" dirty="0"/>
              <a:t> </a:t>
            </a:r>
            <a:r>
              <a:rPr lang="fr-FR" dirty="0" err="1"/>
              <a:t>Castel’plumes</a:t>
            </a:r>
            <a:r>
              <a:rPr lang="fr-FR" dirty="0"/>
              <a:t> (Tournoi national sénior ouvert à N1)</a:t>
            </a:r>
          </a:p>
          <a:p>
            <a:endParaRPr lang="fr-FR" dirty="0"/>
          </a:p>
          <a:p>
            <a:r>
              <a:rPr lang="fr-FR" dirty="0"/>
              <a:t>Sûrement 1 ou 2 </a:t>
            </a:r>
            <a:r>
              <a:rPr lang="fr-FR" dirty="0" err="1"/>
              <a:t>promobad</a:t>
            </a:r>
            <a:r>
              <a:rPr lang="fr-FR" dirty="0"/>
              <a:t> dans la saison (tournoi officiel sur une soirée, sans JA, avec moins de contrainte)</a:t>
            </a:r>
          </a:p>
        </p:txBody>
      </p:sp>
    </p:spTree>
    <p:extLst>
      <p:ext uri="{BB962C8B-B14F-4D97-AF65-F5344CB8AC3E}">
        <p14:creationId xmlns:p14="http://schemas.microsoft.com/office/powerpoint/2010/main" val="6342422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smtClean="0">
                <a:solidFill>
                  <a:schemeClr val="tx1"/>
                </a:solidFill>
              </a:rPr>
              <a:t>TARIFS DES LICENCES</a:t>
            </a:r>
            <a:endParaRPr lang="fr-FR" sz="4800" b="1" dirty="0">
              <a:solidFill>
                <a:schemeClr val="tx1"/>
              </a:solidFill>
            </a:endParaRPr>
          </a:p>
        </p:txBody>
      </p:sp>
      <p:sp>
        <p:nvSpPr>
          <p:cNvPr id="5" name="Espace réservé du contenu 1"/>
          <p:cNvSpPr>
            <a:spLocks noGrp="1"/>
          </p:cNvSpPr>
          <p:nvPr>
            <p:ph idx="1"/>
          </p:nvPr>
        </p:nvSpPr>
        <p:spPr>
          <a:xfrm>
            <a:off x="838199" y="1825625"/>
            <a:ext cx="11130887" cy="4832350"/>
          </a:xfrm>
        </p:spPr>
        <p:txBody>
          <a:bodyPr>
            <a:normAutofit/>
          </a:bodyPr>
          <a:lstStyle/>
          <a:p>
            <a:r>
              <a:rPr lang="fr-FR" dirty="0" smtClean="0"/>
              <a:t>Le tarifs des licences reste inchangés pour la saison 2019/2020 :</a:t>
            </a:r>
          </a:p>
          <a:p>
            <a:pPr lvl="1"/>
            <a:r>
              <a:rPr lang="fr-FR" dirty="0" smtClean="0"/>
              <a:t>Adultes : 115 €</a:t>
            </a:r>
          </a:p>
          <a:p>
            <a:pPr lvl="1"/>
            <a:r>
              <a:rPr lang="fr-FR" dirty="0" smtClean="0"/>
              <a:t>Jeunes : 110 €</a:t>
            </a:r>
          </a:p>
          <a:p>
            <a:pPr lvl="1"/>
            <a:r>
              <a:rPr lang="fr-FR" dirty="0" err="1" smtClean="0"/>
              <a:t>Minibad</a:t>
            </a:r>
            <a:r>
              <a:rPr lang="fr-FR" dirty="0" smtClean="0"/>
              <a:t> : 80 € </a:t>
            </a:r>
            <a:r>
              <a:rPr lang="fr-FR" i="1" dirty="0" smtClean="0"/>
              <a:t>(6/7ans)</a:t>
            </a:r>
            <a:endParaRPr lang="fr-FR" dirty="0"/>
          </a:p>
          <a:p>
            <a:pPr lvl="1"/>
            <a:r>
              <a:rPr lang="fr-FR" dirty="0" smtClean="0"/>
              <a:t>Demandeur d’emploi/étudiants : 110 €</a:t>
            </a:r>
          </a:p>
          <a:p>
            <a:pPr lvl="1"/>
            <a:endParaRPr lang="fr-FR" dirty="0"/>
          </a:p>
          <a:p>
            <a:pPr lvl="1"/>
            <a:r>
              <a:rPr lang="fr-FR" dirty="0" smtClean="0"/>
              <a:t>Surplus entrainements adultes : 25 €</a:t>
            </a:r>
          </a:p>
          <a:p>
            <a:pPr lvl="1"/>
            <a:endParaRPr lang="fr-FR" dirty="0"/>
          </a:p>
          <a:p>
            <a:pPr lvl="1"/>
            <a:r>
              <a:rPr lang="fr-FR" dirty="0" smtClean="0"/>
              <a:t>Surplus de 20 € pour les personnes ayant une licence en 2018/2019 et n’ayant pas repris sa licence avant le 01/10/2019</a:t>
            </a:r>
          </a:p>
          <a:p>
            <a:pPr lvl="1"/>
            <a:endParaRPr lang="fr-FR" dirty="0"/>
          </a:p>
          <a:p>
            <a:pPr lvl="1"/>
            <a:r>
              <a:rPr lang="fr-FR" dirty="0" smtClean="0"/>
              <a:t>70 € pour une personne ayant une licence dans un autre club « double licence »</a:t>
            </a:r>
            <a:endParaRPr lang="fr-FR" dirty="0"/>
          </a:p>
        </p:txBody>
      </p:sp>
      <p:pic>
        <p:nvPicPr>
          <p:cNvPr id="7170" name="Picture 2" descr="RÃ©sultat de recherche d'images pour &quot;bonhomme blanc prix&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3869" y="2397794"/>
            <a:ext cx="2010109" cy="201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5045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smtClean="0">
                <a:solidFill>
                  <a:schemeClr val="tx1"/>
                </a:solidFill>
              </a:rPr>
              <a:t>COMPARATIF TARIFS DES LICENCES</a:t>
            </a:r>
            <a:endParaRPr lang="fr-FR" sz="4800" b="1" dirty="0">
              <a:solidFill>
                <a:schemeClr val="tx1"/>
              </a:solidFill>
            </a:endParaRPr>
          </a:p>
        </p:txBody>
      </p:sp>
      <p:sp>
        <p:nvSpPr>
          <p:cNvPr id="5" name="Espace réservé du contenu 1"/>
          <p:cNvSpPr>
            <a:spLocks noGrp="1"/>
          </p:cNvSpPr>
          <p:nvPr>
            <p:ph idx="1"/>
          </p:nvPr>
        </p:nvSpPr>
        <p:spPr>
          <a:xfrm>
            <a:off x="838200" y="1825625"/>
            <a:ext cx="10515600" cy="4832350"/>
          </a:xfrm>
        </p:spPr>
        <p:txBody>
          <a:bodyPr>
            <a:normAutofit fontScale="92500" lnSpcReduction="20000"/>
          </a:bodyPr>
          <a:lstStyle/>
          <a:p>
            <a:pPr lvl="1"/>
            <a:r>
              <a:rPr lang="fr-FR" sz="2800" dirty="0" smtClean="0"/>
              <a:t>Salle privée « BAD HIT » à Clermont-</a:t>
            </a:r>
            <a:r>
              <a:rPr lang="fr-FR" sz="2800" dirty="0" err="1" smtClean="0"/>
              <a:t>Fd</a:t>
            </a:r>
            <a:r>
              <a:rPr lang="fr-FR" sz="2800" dirty="0" smtClean="0"/>
              <a:t> </a:t>
            </a:r>
          </a:p>
          <a:p>
            <a:pPr lvl="2"/>
            <a:r>
              <a:rPr lang="fr-FR" sz="2400" dirty="0" smtClean="0"/>
              <a:t>1h30 par semaine = 10 € </a:t>
            </a:r>
          </a:p>
          <a:p>
            <a:pPr lvl="2"/>
            <a:r>
              <a:rPr lang="fr-FR" sz="2400" dirty="0" smtClean="0"/>
              <a:t>10 € X 40 semaines = </a:t>
            </a:r>
            <a:r>
              <a:rPr lang="fr-FR" sz="2400" u="sng" dirty="0" smtClean="0"/>
              <a:t>400 € l’année</a:t>
            </a:r>
            <a:endParaRPr lang="fr-FR" sz="2400" u="sng" dirty="0"/>
          </a:p>
          <a:p>
            <a:pPr lvl="1"/>
            <a:endParaRPr lang="fr-FR" sz="2800" dirty="0" smtClean="0"/>
          </a:p>
          <a:p>
            <a:pPr lvl="1"/>
            <a:r>
              <a:rPr lang="fr-FR" sz="2800" dirty="0" smtClean="0"/>
              <a:t>Club d’Orléans = 120 €/an</a:t>
            </a:r>
          </a:p>
          <a:p>
            <a:pPr lvl="1"/>
            <a:r>
              <a:rPr lang="fr-FR" sz="2800" dirty="0" smtClean="0"/>
              <a:t>Club d’Annecy = 150 €/an</a:t>
            </a:r>
          </a:p>
          <a:p>
            <a:pPr lvl="1"/>
            <a:r>
              <a:rPr lang="fr-FR" sz="2800" dirty="0" smtClean="0"/>
              <a:t>Club de Perpignan = 115 €/an</a:t>
            </a:r>
          </a:p>
          <a:p>
            <a:pPr lvl="1"/>
            <a:r>
              <a:rPr lang="fr-FR" sz="2800" dirty="0" smtClean="0"/>
              <a:t>Club du VDD (Clermont) = 120€/an</a:t>
            </a:r>
          </a:p>
          <a:p>
            <a:pPr lvl="1"/>
            <a:r>
              <a:rPr lang="fr-FR" sz="2800" dirty="0" smtClean="0"/>
              <a:t>Club de Beaumont = 110 €/an</a:t>
            </a:r>
          </a:p>
          <a:p>
            <a:pPr lvl="1"/>
            <a:r>
              <a:rPr lang="fr-FR" sz="2800" dirty="0" smtClean="0"/>
              <a:t>Club de Dijon = 116 €/an</a:t>
            </a:r>
          </a:p>
          <a:p>
            <a:pPr lvl="1"/>
            <a:r>
              <a:rPr lang="fr-FR" sz="2800" dirty="0" smtClean="0"/>
              <a:t>Club du CUC = 105 €/an</a:t>
            </a:r>
          </a:p>
          <a:p>
            <a:pPr lvl="1"/>
            <a:r>
              <a:rPr lang="fr-FR" sz="2800" dirty="0" smtClean="0"/>
              <a:t>Club de Bourges = 126€/an</a:t>
            </a:r>
          </a:p>
          <a:p>
            <a:pPr lvl="1"/>
            <a:r>
              <a:rPr lang="fr-FR" sz="2800" dirty="0" smtClean="0"/>
              <a:t>Club d’Avignon = 142 €/an</a:t>
            </a:r>
            <a:endParaRPr lang="fr-FR" sz="2800" dirty="0"/>
          </a:p>
        </p:txBody>
      </p:sp>
    </p:spTree>
    <p:extLst>
      <p:ext uri="{BB962C8B-B14F-4D97-AF65-F5344CB8AC3E}">
        <p14:creationId xmlns:p14="http://schemas.microsoft.com/office/powerpoint/2010/main" val="14102162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143"/>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 BUDGET PREVISIONNEL</a:t>
            </a:r>
          </a:p>
        </p:txBody>
      </p:sp>
      <p:pic>
        <p:nvPicPr>
          <p:cNvPr id="6" name="Image 5"/>
          <p:cNvPicPr>
            <a:picLocks noChangeAspect="1"/>
          </p:cNvPicPr>
          <p:nvPr/>
        </p:nvPicPr>
        <p:blipFill>
          <a:blip r:embed="rId3"/>
          <a:stretch>
            <a:fillRect/>
          </a:stretch>
        </p:blipFill>
        <p:spPr>
          <a:xfrm>
            <a:off x="0" y="2613430"/>
            <a:ext cx="12194926" cy="4244570"/>
          </a:xfrm>
          <a:prstGeom prst="rect">
            <a:avLst/>
          </a:prstGeom>
        </p:spPr>
      </p:pic>
      <p:pic>
        <p:nvPicPr>
          <p:cNvPr id="3074" name="Picture 2" descr="Image associÃ©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5188" y="1537485"/>
            <a:ext cx="2292824" cy="151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86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VOTE DU BUDGET PRÉVISIONNEL</a:t>
            </a:r>
          </a:p>
        </p:txBody>
      </p:sp>
      <p:pic>
        <p:nvPicPr>
          <p:cNvPr id="5" name="Picture 4" descr="RÃ©sultat de recherche d'images pour &quot;a voter&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9759789">
            <a:off x="599747" y="2607555"/>
            <a:ext cx="4487779" cy="165702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6096000" y="3952225"/>
            <a:ext cx="4625788" cy="1384995"/>
          </a:xfrm>
          <a:prstGeom prst="rect">
            <a:avLst/>
          </a:prstGeom>
          <a:noFill/>
        </p:spPr>
        <p:txBody>
          <a:bodyPr wrap="square" rtlCol="0">
            <a:spAutoFit/>
          </a:bodyPr>
          <a:lstStyle/>
          <a:p>
            <a:r>
              <a:rPr lang="fr-FR" sz="2800" dirty="0"/>
              <a:t>Voix POUR :</a:t>
            </a:r>
          </a:p>
          <a:p>
            <a:r>
              <a:rPr lang="fr-FR" sz="2800" dirty="0"/>
              <a:t>Voix ABSTENTION :</a:t>
            </a:r>
          </a:p>
          <a:p>
            <a:r>
              <a:rPr lang="fr-FR" sz="2800" dirty="0"/>
              <a:t>Voix CONTRE : </a:t>
            </a:r>
          </a:p>
        </p:txBody>
      </p:sp>
    </p:spTree>
    <p:extLst>
      <p:ext uri="{BB962C8B-B14F-4D97-AF65-F5344CB8AC3E}">
        <p14:creationId xmlns:p14="http://schemas.microsoft.com/office/powerpoint/2010/main" val="16005488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smtClean="0">
                <a:solidFill>
                  <a:schemeClr val="tx1"/>
                </a:solidFill>
              </a:rPr>
              <a:t>REGLEMENT </a:t>
            </a:r>
            <a:r>
              <a:rPr lang="fr-FR" sz="4800" b="1" dirty="0">
                <a:solidFill>
                  <a:schemeClr val="tx1"/>
                </a:solidFill>
              </a:rPr>
              <a:t>INTERIEUR</a:t>
            </a:r>
          </a:p>
        </p:txBody>
      </p:sp>
      <p:pic>
        <p:nvPicPr>
          <p:cNvPr id="9" name="Image 8"/>
          <p:cNvPicPr>
            <a:picLocks noChangeAspect="1"/>
          </p:cNvPicPr>
          <p:nvPr/>
        </p:nvPicPr>
        <p:blipFill>
          <a:blip r:embed="rId2"/>
          <a:stretch>
            <a:fillRect/>
          </a:stretch>
        </p:blipFill>
        <p:spPr>
          <a:xfrm>
            <a:off x="2732217" y="1524071"/>
            <a:ext cx="6727566" cy="2976135"/>
          </a:xfrm>
          <a:prstGeom prst="rect">
            <a:avLst/>
          </a:prstGeom>
        </p:spPr>
      </p:pic>
      <p:pic>
        <p:nvPicPr>
          <p:cNvPr id="10" name="Image 9"/>
          <p:cNvPicPr>
            <a:picLocks noChangeAspect="1"/>
          </p:cNvPicPr>
          <p:nvPr/>
        </p:nvPicPr>
        <p:blipFill>
          <a:blip r:embed="rId3"/>
          <a:stretch>
            <a:fillRect/>
          </a:stretch>
        </p:blipFill>
        <p:spPr>
          <a:xfrm>
            <a:off x="2817195" y="4387044"/>
            <a:ext cx="6545169" cy="2387651"/>
          </a:xfrm>
          <a:prstGeom prst="rect">
            <a:avLst/>
          </a:prstGeom>
        </p:spPr>
      </p:pic>
      <p:sp>
        <p:nvSpPr>
          <p:cNvPr id="11" name="ZoneTexte 10"/>
          <p:cNvSpPr txBox="1"/>
          <p:nvPr/>
        </p:nvSpPr>
        <p:spPr>
          <a:xfrm>
            <a:off x="218703" y="2078720"/>
            <a:ext cx="2471025" cy="3539430"/>
          </a:xfrm>
          <a:prstGeom prst="rect">
            <a:avLst/>
          </a:prstGeom>
          <a:noFill/>
        </p:spPr>
        <p:txBody>
          <a:bodyPr wrap="square" rtlCol="0">
            <a:spAutoFit/>
          </a:bodyPr>
          <a:lstStyle/>
          <a:p>
            <a:r>
              <a:rPr lang="fr-FR" sz="2800" dirty="0" smtClean="0"/>
              <a:t>Point particulier : Participation club/licenciés </a:t>
            </a:r>
          </a:p>
          <a:p>
            <a:endParaRPr lang="fr-FR" sz="2800" b="1" dirty="0" smtClean="0"/>
          </a:p>
          <a:p>
            <a:endParaRPr lang="fr-FR" sz="2800" b="1" dirty="0"/>
          </a:p>
          <a:p>
            <a:r>
              <a:rPr lang="fr-FR" sz="2800" b="1" dirty="0" smtClean="0"/>
              <a:t>Voir règlement intérieur  </a:t>
            </a:r>
            <a:endParaRPr lang="fr-FR" sz="2800" b="1" dirty="0"/>
          </a:p>
        </p:txBody>
      </p:sp>
    </p:spTree>
    <p:extLst>
      <p:ext uri="{BB962C8B-B14F-4D97-AF65-F5344CB8AC3E}">
        <p14:creationId xmlns:p14="http://schemas.microsoft.com/office/powerpoint/2010/main" val="1894523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VOTE DE LA MODIFICATION DES STATUTS</a:t>
            </a:r>
          </a:p>
        </p:txBody>
      </p:sp>
      <p:pic>
        <p:nvPicPr>
          <p:cNvPr id="5" name="Picture 4" descr="RÃ©sultat de recherche d'images pour &quot;a voter&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9759789">
            <a:off x="599747" y="2607555"/>
            <a:ext cx="4487779" cy="165702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6123710" y="3952225"/>
            <a:ext cx="4625788" cy="1384995"/>
          </a:xfrm>
          <a:prstGeom prst="rect">
            <a:avLst/>
          </a:prstGeom>
          <a:noFill/>
        </p:spPr>
        <p:txBody>
          <a:bodyPr wrap="square" rtlCol="0">
            <a:spAutoFit/>
          </a:bodyPr>
          <a:lstStyle/>
          <a:p>
            <a:r>
              <a:rPr lang="fr-FR" sz="2800" dirty="0"/>
              <a:t>Voix POUR :</a:t>
            </a:r>
          </a:p>
          <a:p>
            <a:r>
              <a:rPr lang="fr-FR" sz="2800" dirty="0"/>
              <a:t>Voix ABSTENTION :</a:t>
            </a:r>
          </a:p>
          <a:p>
            <a:r>
              <a:rPr lang="fr-FR" sz="2800" dirty="0"/>
              <a:t>Voix CONTRE : </a:t>
            </a:r>
          </a:p>
        </p:txBody>
      </p:sp>
    </p:spTree>
    <p:extLst>
      <p:ext uri="{BB962C8B-B14F-4D97-AF65-F5344CB8AC3E}">
        <p14:creationId xmlns:p14="http://schemas.microsoft.com/office/powerpoint/2010/main" val="6236856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VOTE DU REGLEMENT INTERIEUR</a:t>
            </a:r>
          </a:p>
        </p:txBody>
      </p:sp>
      <p:pic>
        <p:nvPicPr>
          <p:cNvPr id="5" name="Picture 4" descr="RÃ©sultat de recherche d'images pour &quot;a voter&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9759789">
            <a:off x="599747" y="2607555"/>
            <a:ext cx="4487779" cy="165702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6096000" y="3952225"/>
            <a:ext cx="4625788" cy="1384995"/>
          </a:xfrm>
          <a:prstGeom prst="rect">
            <a:avLst/>
          </a:prstGeom>
          <a:noFill/>
        </p:spPr>
        <p:txBody>
          <a:bodyPr wrap="square" rtlCol="0">
            <a:spAutoFit/>
          </a:bodyPr>
          <a:lstStyle/>
          <a:p>
            <a:r>
              <a:rPr lang="fr-FR" sz="2800" dirty="0"/>
              <a:t>Voix POUR :</a:t>
            </a:r>
          </a:p>
          <a:p>
            <a:r>
              <a:rPr lang="fr-FR" sz="2800" dirty="0"/>
              <a:t>Voix ABSTENTION :</a:t>
            </a:r>
          </a:p>
          <a:p>
            <a:r>
              <a:rPr lang="fr-FR" sz="2800" dirty="0"/>
              <a:t>Voix CONTRE : </a:t>
            </a:r>
          </a:p>
        </p:txBody>
      </p:sp>
    </p:spTree>
    <p:extLst>
      <p:ext uri="{BB962C8B-B14F-4D97-AF65-F5344CB8AC3E}">
        <p14:creationId xmlns:p14="http://schemas.microsoft.com/office/powerpoint/2010/main" val="20981019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smtClean="0">
                <a:solidFill>
                  <a:schemeClr val="tx1"/>
                </a:solidFill>
              </a:rPr>
              <a:t>QUESTIONS ET SUGGESTIONS</a:t>
            </a:r>
            <a:endParaRPr lang="fr-FR" sz="4800" b="1" dirty="0">
              <a:solidFill>
                <a:schemeClr val="tx1"/>
              </a:solidFill>
            </a:endParaRPr>
          </a:p>
        </p:txBody>
      </p:sp>
      <p:pic>
        <p:nvPicPr>
          <p:cNvPr id="13314" name="Picture 2" descr="RÃ©sultat de recherche d'images pour &quot;bonhomme blanc questions&quo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9381" y="1679038"/>
            <a:ext cx="4066670" cy="406667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Ã©sultat de recherche d'images pour &quot;bonhomme blanc alcool&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4293" y="3450292"/>
            <a:ext cx="3407707" cy="340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41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a:t>Un Club de Badminton ouvert à tous </a:t>
            </a:r>
          </a:p>
          <a:p>
            <a:pPr lvl="1"/>
            <a:r>
              <a:rPr lang="fr-FR" sz="2000" dirty="0"/>
              <a:t>Tout âge (à partir de 5/6ans)</a:t>
            </a:r>
          </a:p>
          <a:p>
            <a:pPr lvl="1"/>
            <a:r>
              <a:rPr lang="fr-FR" sz="2000" dirty="0"/>
              <a:t>Tout niveau de jeu </a:t>
            </a:r>
          </a:p>
          <a:p>
            <a:r>
              <a:rPr lang="fr-FR" dirty="0"/>
              <a:t>Un accompagnement</a:t>
            </a:r>
          </a:p>
          <a:p>
            <a:pPr lvl="1"/>
            <a:r>
              <a:rPr lang="fr-FR" sz="2000" dirty="0"/>
              <a:t>Pour le plaisir</a:t>
            </a:r>
          </a:p>
          <a:p>
            <a:pPr lvl="1"/>
            <a:r>
              <a:rPr lang="fr-FR" sz="2000" dirty="0"/>
              <a:t>Pour la compétition</a:t>
            </a:r>
          </a:p>
          <a:p>
            <a:r>
              <a:rPr lang="fr-FR" dirty="0"/>
              <a:t>Un lien social</a:t>
            </a:r>
          </a:p>
          <a:p>
            <a:pPr lvl="1"/>
            <a:r>
              <a:rPr lang="fr-FR" sz="2000" dirty="0"/>
              <a:t>La convivialité</a:t>
            </a:r>
          </a:p>
          <a:p>
            <a:pPr lvl="1"/>
            <a:r>
              <a:rPr lang="fr-FR" sz="2000" dirty="0"/>
              <a:t>Le partage</a:t>
            </a:r>
          </a:p>
          <a:p>
            <a:pPr lvl="1"/>
            <a:endParaRPr lang="fr-FR" dirty="0"/>
          </a:p>
          <a:p>
            <a:pPr marL="457200" lvl="1" indent="0">
              <a:buNone/>
            </a:pPr>
            <a:endParaRPr lang="fr-FR" dirty="0"/>
          </a:p>
        </p:txBody>
      </p:sp>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RAPPORT MORAL : LE CBC 63 </a:t>
            </a:r>
          </a:p>
        </p:txBody>
      </p:sp>
    </p:spTree>
    <p:extLst>
      <p:ext uri="{BB962C8B-B14F-4D97-AF65-F5344CB8AC3E}">
        <p14:creationId xmlns:p14="http://schemas.microsoft.com/office/powerpoint/2010/main" val="1930795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LES EFFECTIFS</a:t>
            </a:r>
          </a:p>
        </p:txBody>
      </p:sp>
      <p:pic>
        <p:nvPicPr>
          <p:cNvPr id="2" name="Image 1"/>
          <p:cNvPicPr>
            <a:picLocks noChangeAspect="1"/>
          </p:cNvPicPr>
          <p:nvPr/>
        </p:nvPicPr>
        <p:blipFill>
          <a:blip r:embed="rId2"/>
          <a:stretch>
            <a:fillRect/>
          </a:stretch>
        </p:blipFill>
        <p:spPr>
          <a:xfrm>
            <a:off x="117429" y="1779138"/>
            <a:ext cx="9479049" cy="4730844"/>
          </a:xfrm>
          <a:prstGeom prst="rect">
            <a:avLst/>
          </a:prstGeom>
        </p:spPr>
      </p:pic>
      <p:sp>
        <p:nvSpPr>
          <p:cNvPr id="5" name="ZoneTexte 4"/>
          <p:cNvSpPr txBox="1"/>
          <p:nvPr/>
        </p:nvSpPr>
        <p:spPr>
          <a:xfrm>
            <a:off x="9596478" y="2129589"/>
            <a:ext cx="2595522" cy="1661993"/>
          </a:xfrm>
          <a:prstGeom prst="rect">
            <a:avLst/>
          </a:prstGeom>
          <a:noFill/>
        </p:spPr>
        <p:txBody>
          <a:bodyPr wrap="square" rtlCol="0">
            <a:spAutoFit/>
          </a:bodyPr>
          <a:lstStyle/>
          <a:p>
            <a:r>
              <a:rPr lang="fr-FR" sz="2800" dirty="0"/>
              <a:t>239 Licenciés</a:t>
            </a:r>
          </a:p>
          <a:p>
            <a:r>
              <a:rPr lang="fr-FR" sz="2800" dirty="0"/>
              <a:t>56 % de renouvellement </a:t>
            </a:r>
          </a:p>
          <a:p>
            <a:endParaRPr lang="fr-FR" dirty="0"/>
          </a:p>
        </p:txBody>
      </p:sp>
    </p:spTree>
    <p:extLst>
      <p:ext uri="{BB962C8B-B14F-4D97-AF65-F5344CB8AC3E}">
        <p14:creationId xmlns:p14="http://schemas.microsoft.com/office/powerpoint/2010/main" val="2116991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97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tx1"/>
                </a:solidFill>
              </a:rPr>
              <a:t>LES EFFECTIFS – REPARTITION CATEGORIES</a:t>
            </a:r>
          </a:p>
        </p:txBody>
      </p:sp>
      <p:pic>
        <p:nvPicPr>
          <p:cNvPr id="3" name="Image 2"/>
          <p:cNvPicPr>
            <a:picLocks noChangeAspect="1"/>
          </p:cNvPicPr>
          <p:nvPr/>
        </p:nvPicPr>
        <p:blipFill>
          <a:blip r:embed="rId2"/>
          <a:stretch>
            <a:fillRect/>
          </a:stretch>
        </p:blipFill>
        <p:spPr>
          <a:xfrm>
            <a:off x="0" y="1510523"/>
            <a:ext cx="9657525" cy="5347477"/>
          </a:xfrm>
          <a:prstGeom prst="rect">
            <a:avLst/>
          </a:prstGeom>
        </p:spPr>
      </p:pic>
      <p:sp>
        <p:nvSpPr>
          <p:cNvPr id="6" name="ZoneTexte 5"/>
          <p:cNvSpPr txBox="1"/>
          <p:nvPr/>
        </p:nvSpPr>
        <p:spPr>
          <a:xfrm>
            <a:off x="7062003" y="5626894"/>
            <a:ext cx="2595522" cy="1231106"/>
          </a:xfrm>
          <a:prstGeom prst="rect">
            <a:avLst/>
          </a:prstGeom>
          <a:noFill/>
        </p:spPr>
        <p:txBody>
          <a:bodyPr wrap="square" rtlCol="0">
            <a:spAutoFit/>
          </a:bodyPr>
          <a:lstStyle/>
          <a:p>
            <a:r>
              <a:rPr lang="fr-FR" sz="2800" dirty="0"/>
              <a:t>1/3 de jeunes</a:t>
            </a:r>
          </a:p>
          <a:p>
            <a:r>
              <a:rPr lang="fr-FR" sz="2800" dirty="0"/>
              <a:t>2/3 d’adultes</a:t>
            </a:r>
          </a:p>
          <a:p>
            <a:endParaRPr lang="fr-FR" dirty="0"/>
          </a:p>
        </p:txBody>
      </p:sp>
    </p:spTree>
    <p:extLst>
      <p:ext uri="{BB962C8B-B14F-4D97-AF65-F5344CB8AC3E}">
        <p14:creationId xmlns:p14="http://schemas.microsoft.com/office/powerpoint/2010/main" val="2622234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TotalTime>
  <Words>2411</Words>
  <Application>Microsoft Office PowerPoint</Application>
  <PresentationFormat>Grand écran</PresentationFormat>
  <Paragraphs>491</Paragraphs>
  <Slides>61</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61</vt:i4>
      </vt:variant>
    </vt:vector>
  </HeadingPairs>
  <TitlesOfParts>
    <vt:vector size="65"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Kevin Charbonnel</dc:creator>
  <cp:lastModifiedBy>Kevin Charbonnel</cp:lastModifiedBy>
  <cp:revision>110</cp:revision>
  <dcterms:created xsi:type="dcterms:W3CDTF">2019-05-05T20:42:11Z</dcterms:created>
  <dcterms:modified xsi:type="dcterms:W3CDTF">2019-07-04T20:40:11Z</dcterms:modified>
</cp:coreProperties>
</file>